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6858000" cx="12192000"/>
  <p:notesSz cx="6858000" cy="9144000"/>
  <p:embeddedFontLst>
    <p:embeddedFont>
      <p:font typeface="PT Sans Narrow"/>
      <p:regular r:id="rId30"/>
      <p:bold r:id="rId31"/>
    </p:embeddedFont>
    <p:embeddedFont>
      <p:font typeface="Merriweather"/>
      <p:regular r:id="rId32"/>
      <p:bold r:id="rId33"/>
      <p:italic r:id="rId34"/>
      <p:boldItalic r:id="rId35"/>
    </p:embeddedFont>
    <p:embeddedFont>
      <p:font typeface="Open Sans"/>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0" roundtripDataSignature="AMtx7mjdGhGr+ecBUEE38VAuxQakR9Hyu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PTSansNarrow-bold.fntdata"/><Relationship Id="rId30" Type="http://schemas.openxmlformats.org/officeDocument/2006/relationships/font" Target="fonts/PTSansNarrow-regular.fntdata"/><Relationship Id="rId11" Type="http://schemas.openxmlformats.org/officeDocument/2006/relationships/slide" Target="slides/slide7.xml"/><Relationship Id="rId33" Type="http://schemas.openxmlformats.org/officeDocument/2006/relationships/font" Target="fonts/Merriweather-bold.fntdata"/><Relationship Id="rId10" Type="http://schemas.openxmlformats.org/officeDocument/2006/relationships/slide" Target="slides/slide6.xml"/><Relationship Id="rId32" Type="http://schemas.openxmlformats.org/officeDocument/2006/relationships/font" Target="fonts/Merriweather-regular.fntdata"/><Relationship Id="rId13" Type="http://schemas.openxmlformats.org/officeDocument/2006/relationships/slide" Target="slides/slide9.xml"/><Relationship Id="rId35" Type="http://schemas.openxmlformats.org/officeDocument/2006/relationships/font" Target="fonts/Merriweather-boldItalic.fntdata"/><Relationship Id="rId12" Type="http://schemas.openxmlformats.org/officeDocument/2006/relationships/slide" Target="slides/slide8.xml"/><Relationship Id="rId34" Type="http://schemas.openxmlformats.org/officeDocument/2006/relationships/font" Target="fonts/Merriweather-italic.fntdata"/><Relationship Id="rId15" Type="http://schemas.openxmlformats.org/officeDocument/2006/relationships/slide" Target="slides/slide11.xml"/><Relationship Id="rId37" Type="http://schemas.openxmlformats.org/officeDocument/2006/relationships/font" Target="fonts/OpenSans-bold.fntdata"/><Relationship Id="rId14" Type="http://schemas.openxmlformats.org/officeDocument/2006/relationships/slide" Target="slides/slide10.xml"/><Relationship Id="rId36" Type="http://schemas.openxmlformats.org/officeDocument/2006/relationships/font" Target="fonts/OpenSans-regular.fntdata"/><Relationship Id="rId17" Type="http://schemas.openxmlformats.org/officeDocument/2006/relationships/slide" Target="slides/slide13.xml"/><Relationship Id="rId39" Type="http://schemas.openxmlformats.org/officeDocument/2006/relationships/font" Target="fonts/OpenSans-boldItalic.fntdata"/><Relationship Id="rId16" Type="http://schemas.openxmlformats.org/officeDocument/2006/relationships/slide" Target="slides/slide12.xml"/><Relationship Id="rId38" Type="http://schemas.openxmlformats.org/officeDocument/2006/relationships/font" Target="fonts/OpenSans-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75c6d25c30_2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75c6d25c30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75c6d25c30_2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75c6d25c30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75c6d25c30_2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75c6d25c30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75c6d25c30_2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75c6d25c30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75c6d25c30_2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75c6d25c30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75c6d25c30_2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75c6d25c30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75c6d25c30_2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75c6d25c30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6bd4fae931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6bd4fae93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6bd4fae931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6bd4fae93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6c0229f560_7_5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6c0229f560_7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6bd4fae931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6bd4fae93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6bd4fae931_0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6bd4fae93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75c6d25c30_1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75c6d25c30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75c6d25c30_1_3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75c6d25c30_1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75c6d25c30_1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75c6d25c30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75c6d25c30_1_3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75c6d25c30_1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6bd4fae931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6bd4fae9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6c0229f560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6c0229f56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6c0229f560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6c0229f56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6bd4fae931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6bd4fae93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6bd4fae931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6bd4fae93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cxnSp>
        <p:nvCxnSpPr>
          <p:cNvPr id="10" name="Google Shape;10;g6c0229f560_7_530"/>
          <p:cNvCxnSpPr/>
          <p:nvPr/>
        </p:nvCxnSpPr>
        <p:spPr>
          <a:xfrm>
            <a:off x="9343647" y="4235850"/>
            <a:ext cx="7497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g6c0229f560_7_530"/>
          <p:cNvCxnSpPr/>
          <p:nvPr/>
        </p:nvCxnSpPr>
        <p:spPr>
          <a:xfrm>
            <a:off x="2100047" y="4211002"/>
            <a:ext cx="7497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g6c0229f560_7_530"/>
          <p:cNvGrpSpPr/>
          <p:nvPr/>
        </p:nvGrpSpPr>
        <p:grpSpPr>
          <a:xfrm>
            <a:off x="1338859" y="1362666"/>
            <a:ext cx="9515557" cy="203195"/>
            <a:chOff x="1346429" y="1011300"/>
            <a:chExt cx="6452100" cy="152400"/>
          </a:xfrm>
        </p:grpSpPr>
        <p:cxnSp>
          <p:nvCxnSpPr>
            <p:cNvPr id="13" name="Google Shape;13;g6c0229f560_7_530"/>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g6c0229f560_7_530"/>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g6c0229f560_7_530"/>
          <p:cNvGrpSpPr/>
          <p:nvPr/>
        </p:nvGrpSpPr>
        <p:grpSpPr>
          <a:xfrm>
            <a:off x="1338868" y="5292001"/>
            <a:ext cx="9515557" cy="203195"/>
            <a:chOff x="1346435" y="3969088"/>
            <a:chExt cx="6452100" cy="152400"/>
          </a:xfrm>
        </p:grpSpPr>
        <p:cxnSp>
          <p:nvCxnSpPr>
            <p:cNvPr id="16" name="Google Shape;16;g6c0229f560_7_530"/>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g6c0229f560_7_530"/>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g6c0229f560_7_530"/>
          <p:cNvSpPr txBox="1"/>
          <p:nvPr>
            <p:ph type="ctrTitle"/>
          </p:nvPr>
        </p:nvSpPr>
        <p:spPr>
          <a:xfrm>
            <a:off x="1338867" y="2335685"/>
            <a:ext cx="9515700" cy="1363200"/>
          </a:xfrm>
          <a:prstGeom prst="rect">
            <a:avLst/>
          </a:prstGeom>
        </p:spPr>
        <p:txBody>
          <a:bodyPr anchorCtr="0" anchor="b" bIns="121900" lIns="121900" spcFirstLastPara="1" rIns="121900" wrap="square" tIns="121900">
            <a:noAutofit/>
          </a:bodyPr>
          <a:lstStyle>
            <a:lvl1pPr lvl="0" algn="ctr">
              <a:spcBef>
                <a:spcPts val="0"/>
              </a:spcBef>
              <a:spcAft>
                <a:spcPts val="0"/>
              </a:spcAft>
              <a:buSzPts val="7200"/>
              <a:buNone/>
              <a:defRPr sz="72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p:txBody>
      </p:sp>
      <p:sp>
        <p:nvSpPr>
          <p:cNvPr id="19" name="Google Shape;19;g6c0229f560_7_530"/>
          <p:cNvSpPr txBox="1"/>
          <p:nvPr>
            <p:ph idx="1" type="subTitle"/>
          </p:nvPr>
        </p:nvSpPr>
        <p:spPr>
          <a:xfrm>
            <a:off x="2849633" y="3800052"/>
            <a:ext cx="6494100" cy="10569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20" name="Google Shape;20;g6c0229f560_7_530"/>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5" name="Shape 55"/>
        <p:cNvGrpSpPr/>
        <p:nvPr/>
      </p:nvGrpSpPr>
      <p:grpSpPr>
        <a:xfrm>
          <a:off x="0" y="0"/>
          <a:ext cx="0" cy="0"/>
          <a:chOff x="0" y="0"/>
          <a:chExt cx="0" cy="0"/>
        </a:xfrm>
      </p:grpSpPr>
      <p:sp>
        <p:nvSpPr>
          <p:cNvPr id="56" name="Google Shape;56;g6c0229f560_7_576"/>
          <p:cNvSpPr/>
          <p:nvPr/>
        </p:nvSpPr>
        <p:spPr>
          <a:xfrm>
            <a:off x="-100" y="6727600"/>
            <a:ext cx="12192000" cy="1305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 name="Google Shape;57;g6c0229f560_7_576"/>
          <p:cNvSpPr txBox="1"/>
          <p:nvPr>
            <p:ph hasCustomPrompt="1" type="title"/>
          </p:nvPr>
        </p:nvSpPr>
        <p:spPr>
          <a:xfrm>
            <a:off x="415600" y="1739800"/>
            <a:ext cx="11360700" cy="2051100"/>
          </a:xfrm>
          <a:prstGeom prst="rect">
            <a:avLst/>
          </a:prstGeom>
        </p:spPr>
        <p:txBody>
          <a:bodyPr anchorCtr="0" anchor="ctr" bIns="121900" lIns="121900" spcFirstLastPara="1" rIns="121900" wrap="square" tIns="121900">
            <a:noAutofit/>
          </a:bodyPr>
          <a:lstStyle>
            <a:lvl1pPr lvl="0" algn="ctr">
              <a:spcBef>
                <a:spcPts val="0"/>
              </a:spcBef>
              <a:spcAft>
                <a:spcPts val="0"/>
              </a:spcAft>
              <a:buClr>
                <a:schemeClr val="accent3"/>
              </a:buClr>
              <a:buSzPts val="17300"/>
              <a:buNone/>
              <a:defRPr sz="17300">
                <a:solidFill>
                  <a:schemeClr val="accent3"/>
                </a:solidFill>
              </a:defRPr>
            </a:lvl1pPr>
            <a:lvl2pPr lvl="1" algn="ctr">
              <a:spcBef>
                <a:spcPts val="0"/>
              </a:spcBef>
              <a:spcAft>
                <a:spcPts val="0"/>
              </a:spcAft>
              <a:buClr>
                <a:schemeClr val="accent3"/>
              </a:buClr>
              <a:buSzPts val="17300"/>
              <a:buNone/>
              <a:defRPr sz="17300">
                <a:solidFill>
                  <a:schemeClr val="accent3"/>
                </a:solidFill>
              </a:defRPr>
            </a:lvl2pPr>
            <a:lvl3pPr lvl="2" algn="ctr">
              <a:spcBef>
                <a:spcPts val="0"/>
              </a:spcBef>
              <a:spcAft>
                <a:spcPts val="0"/>
              </a:spcAft>
              <a:buClr>
                <a:schemeClr val="accent3"/>
              </a:buClr>
              <a:buSzPts val="17300"/>
              <a:buNone/>
              <a:defRPr sz="17300">
                <a:solidFill>
                  <a:schemeClr val="accent3"/>
                </a:solidFill>
              </a:defRPr>
            </a:lvl3pPr>
            <a:lvl4pPr lvl="3" algn="ctr">
              <a:spcBef>
                <a:spcPts val="0"/>
              </a:spcBef>
              <a:spcAft>
                <a:spcPts val="0"/>
              </a:spcAft>
              <a:buClr>
                <a:schemeClr val="accent3"/>
              </a:buClr>
              <a:buSzPts val="17300"/>
              <a:buNone/>
              <a:defRPr sz="17300">
                <a:solidFill>
                  <a:schemeClr val="accent3"/>
                </a:solidFill>
              </a:defRPr>
            </a:lvl4pPr>
            <a:lvl5pPr lvl="4" algn="ctr">
              <a:spcBef>
                <a:spcPts val="0"/>
              </a:spcBef>
              <a:spcAft>
                <a:spcPts val="0"/>
              </a:spcAft>
              <a:buClr>
                <a:schemeClr val="accent3"/>
              </a:buClr>
              <a:buSzPts val="17300"/>
              <a:buNone/>
              <a:defRPr sz="17300">
                <a:solidFill>
                  <a:schemeClr val="accent3"/>
                </a:solidFill>
              </a:defRPr>
            </a:lvl5pPr>
            <a:lvl6pPr lvl="5" algn="ctr">
              <a:spcBef>
                <a:spcPts val="0"/>
              </a:spcBef>
              <a:spcAft>
                <a:spcPts val="0"/>
              </a:spcAft>
              <a:buClr>
                <a:schemeClr val="accent3"/>
              </a:buClr>
              <a:buSzPts val="17300"/>
              <a:buNone/>
              <a:defRPr sz="17300">
                <a:solidFill>
                  <a:schemeClr val="accent3"/>
                </a:solidFill>
              </a:defRPr>
            </a:lvl6pPr>
            <a:lvl7pPr lvl="6" algn="ctr">
              <a:spcBef>
                <a:spcPts val="0"/>
              </a:spcBef>
              <a:spcAft>
                <a:spcPts val="0"/>
              </a:spcAft>
              <a:buClr>
                <a:schemeClr val="accent3"/>
              </a:buClr>
              <a:buSzPts val="17300"/>
              <a:buNone/>
              <a:defRPr sz="17300">
                <a:solidFill>
                  <a:schemeClr val="accent3"/>
                </a:solidFill>
              </a:defRPr>
            </a:lvl7pPr>
            <a:lvl8pPr lvl="7" algn="ctr">
              <a:spcBef>
                <a:spcPts val="0"/>
              </a:spcBef>
              <a:spcAft>
                <a:spcPts val="0"/>
              </a:spcAft>
              <a:buClr>
                <a:schemeClr val="accent3"/>
              </a:buClr>
              <a:buSzPts val="17300"/>
              <a:buNone/>
              <a:defRPr sz="17300">
                <a:solidFill>
                  <a:schemeClr val="accent3"/>
                </a:solidFill>
              </a:defRPr>
            </a:lvl8pPr>
            <a:lvl9pPr lvl="8" algn="ctr">
              <a:spcBef>
                <a:spcPts val="0"/>
              </a:spcBef>
              <a:spcAft>
                <a:spcPts val="0"/>
              </a:spcAft>
              <a:buClr>
                <a:schemeClr val="accent3"/>
              </a:buClr>
              <a:buSzPts val="17300"/>
              <a:buNone/>
              <a:defRPr sz="17300">
                <a:solidFill>
                  <a:schemeClr val="accent3"/>
                </a:solidFill>
              </a:defRPr>
            </a:lvl9pPr>
          </a:lstStyle>
          <a:p>
            <a:r>
              <a:t>xx%</a:t>
            </a:r>
          </a:p>
        </p:txBody>
      </p:sp>
      <p:sp>
        <p:nvSpPr>
          <p:cNvPr id="58" name="Google Shape;58;g6c0229f560_7_576"/>
          <p:cNvSpPr txBox="1"/>
          <p:nvPr>
            <p:ph idx="1" type="body"/>
          </p:nvPr>
        </p:nvSpPr>
        <p:spPr>
          <a:xfrm>
            <a:off x="415600" y="3994200"/>
            <a:ext cx="11360700" cy="1428900"/>
          </a:xfrm>
          <a:prstGeom prst="rect">
            <a:avLst/>
          </a:prstGeom>
        </p:spPr>
        <p:txBody>
          <a:bodyPr anchorCtr="0" anchor="t" bIns="121900" lIns="121900" spcFirstLastPara="1" rIns="121900" wrap="square" tIns="121900">
            <a:noAutofit/>
          </a:bodyPr>
          <a:lstStyle>
            <a:lvl1pPr indent="-381000" lvl="0" marL="457200" algn="ctr">
              <a:spcBef>
                <a:spcPts val="0"/>
              </a:spcBef>
              <a:spcAft>
                <a:spcPts val="0"/>
              </a:spcAft>
              <a:buSzPts val="2400"/>
              <a:buChar char="●"/>
              <a:defRPr/>
            </a:lvl1pPr>
            <a:lvl2pPr indent="-349250" lvl="1" marL="914400" algn="ctr">
              <a:spcBef>
                <a:spcPts val="2100"/>
              </a:spcBef>
              <a:spcAft>
                <a:spcPts val="0"/>
              </a:spcAft>
              <a:buSzPts val="1900"/>
              <a:buChar char="○"/>
              <a:defRPr/>
            </a:lvl2pPr>
            <a:lvl3pPr indent="-349250" lvl="2" marL="1371600" algn="ctr">
              <a:spcBef>
                <a:spcPts val="2100"/>
              </a:spcBef>
              <a:spcAft>
                <a:spcPts val="0"/>
              </a:spcAft>
              <a:buSzPts val="1900"/>
              <a:buChar char="■"/>
              <a:defRPr/>
            </a:lvl3pPr>
            <a:lvl4pPr indent="-349250" lvl="3" marL="1828800" algn="ctr">
              <a:spcBef>
                <a:spcPts val="2100"/>
              </a:spcBef>
              <a:spcAft>
                <a:spcPts val="0"/>
              </a:spcAft>
              <a:buSzPts val="1900"/>
              <a:buChar char="●"/>
              <a:defRPr/>
            </a:lvl4pPr>
            <a:lvl5pPr indent="-349250" lvl="4" marL="2286000" algn="ctr">
              <a:spcBef>
                <a:spcPts val="2100"/>
              </a:spcBef>
              <a:spcAft>
                <a:spcPts val="0"/>
              </a:spcAft>
              <a:buSzPts val="1900"/>
              <a:buChar char="○"/>
              <a:defRPr/>
            </a:lvl5pPr>
            <a:lvl6pPr indent="-349250" lvl="5" marL="2743200" algn="ctr">
              <a:spcBef>
                <a:spcPts val="2100"/>
              </a:spcBef>
              <a:spcAft>
                <a:spcPts val="0"/>
              </a:spcAft>
              <a:buSzPts val="1900"/>
              <a:buChar char="■"/>
              <a:defRPr/>
            </a:lvl6pPr>
            <a:lvl7pPr indent="-349250" lvl="6" marL="3200400" algn="ctr">
              <a:spcBef>
                <a:spcPts val="2100"/>
              </a:spcBef>
              <a:spcAft>
                <a:spcPts val="0"/>
              </a:spcAft>
              <a:buSzPts val="1900"/>
              <a:buChar char="●"/>
              <a:defRPr/>
            </a:lvl7pPr>
            <a:lvl8pPr indent="-349250" lvl="7" marL="3657600" algn="ctr">
              <a:spcBef>
                <a:spcPts val="2100"/>
              </a:spcBef>
              <a:spcAft>
                <a:spcPts val="0"/>
              </a:spcAft>
              <a:buSzPts val="1900"/>
              <a:buChar char="○"/>
              <a:defRPr/>
            </a:lvl8pPr>
            <a:lvl9pPr indent="-349250" lvl="8" marL="4114800" algn="ctr">
              <a:spcBef>
                <a:spcPts val="2100"/>
              </a:spcBef>
              <a:spcAft>
                <a:spcPts val="2100"/>
              </a:spcAft>
              <a:buSzPts val="1900"/>
              <a:buChar char="■"/>
              <a:defRPr/>
            </a:lvl9pPr>
          </a:lstStyle>
          <a:p/>
        </p:txBody>
      </p:sp>
      <p:sp>
        <p:nvSpPr>
          <p:cNvPr id="59" name="Google Shape;59;g6c0229f560_7_576"/>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0" name="Shape 60"/>
        <p:cNvGrpSpPr/>
        <p:nvPr/>
      </p:nvGrpSpPr>
      <p:grpSpPr>
        <a:xfrm>
          <a:off x="0" y="0"/>
          <a:ext cx="0" cy="0"/>
          <a:chOff x="0" y="0"/>
          <a:chExt cx="0" cy="0"/>
        </a:xfrm>
      </p:grpSpPr>
      <p:sp>
        <p:nvSpPr>
          <p:cNvPr id="61" name="Google Shape;61;g6c0229f560_7_581"/>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62" name="Shape 62"/>
        <p:cNvGrpSpPr/>
        <p:nvPr/>
      </p:nvGrpSpPr>
      <p:grpSpPr>
        <a:xfrm>
          <a:off x="0" y="0"/>
          <a:ext cx="0" cy="0"/>
          <a:chOff x="0" y="0"/>
          <a:chExt cx="0" cy="0"/>
        </a:xfrm>
      </p:grpSpPr>
      <p:sp>
        <p:nvSpPr>
          <p:cNvPr id="63" name="Google Shape;63;g6c0229f560_7_583"/>
          <p:cNvSpPr txBox="1"/>
          <p:nvPr>
            <p:ph type="title"/>
          </p:nvPr>
        </p:nvSpPr>
        <p:spPr>
          <a:xfrm>
            <a:off x="1141413" y="609600"/>
            <a:ext cx="9906000" cy="19050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Clr>
                <a:schemeClr val="lt1"/>
              </a:buClr>
              <a:buSzPts val="1800"/>
              <a:buNone/>
              <a:defRPr/>
            </a:lvl1pPr>
            <a:lvl2pPr lvl="1" rtl="0" algn="l">
              <a:spcBef>
                <a:spcPts val="0"/>
              </a:spcBef>
              <a:spcAft>
                <a:spcPts val="0"/>
              </a:spcAft>
              <a:buSzPts val="4800"/>
              <a:buNone/>
              <a:defRPr/>
            </a:lvl2pPr>
            <a:lvl3pPr lvl="2" rtl="0" algn="l">
              <a:spcBef>
                <a:spcPts val="0"/>
              </a:spcBef>
              <a:spcAft>
                <a:spcPts val="0"/>
              </a:spcAft>
              <a:buSzPts val="4800"/>
              <a:buNone/>
              <a:defRPr/>
            </a:lvl3pPr>
            <a:lvl4pPr lvl="3" rtl="0" algn="l">
              <a:spcBef>
                <a:spcPts val="0"/>
              </a:spcBef>
              <a:spcAft>
                <a:spcPts val="0"/>
              </a:spcAft>
              <a:buSzPts val="4800"/>
              <a:buNone/>
              <a:defRPr/>
            </a:lvl4pPr>
            <a:lvl5pPr lvl="4" rtl="0" algn="l">
              <a:spcBef>
                <a:spcPts val="0"/>
              </a:spcBef>
              <a:spcAft>
                <a:spcPts val="0"/>
              </a:spcAft>
              <a:buSzPts val="4800"/>
              <a:buNone/>
              <a:defRPr/>
            </a:lvl5pPr>
            <a:lvl6pPr lvl="5" rtl="0" algn="l">
              <a:spcBef>
                <a:spcPts val="0"/>
              </a:spcBef>
              <a:spcAft>
                <a:spcPts val="0"/>
              </a:spcAft>
              <a:buSzPts val="4800"/>
              <a:buNone/>
              <a:defRPr/>
            </a:lvl6pPr>
            <a:lvl7pPr lvl="6" rtl="0" algn="l">
              <a:spcBef>
                <a:spcPts val="0"/>
              </a:spcBef>
              <a:spcAft>
                <a:spcPts val="0"/>
              </a:spcAft>
              <a:buSzPts val="4800"/>
              <a:buNone/>
              <a:defRPr/>
            </a:lvl7pPr>
            <a:lvl8pPr lvl="7" rtl="0" algn="l">
              <a:spcBef>
                <a:spcPts val="0"/>
              </a:spcBef>
              <a:spcAft>
                <a:spcPts val="0"/>
              </a:spcAft>
              <a:buSzPts val="4800"/>
              <a:buNone/>
              <a:defRPr/>
            </a:lvl8pPr>
            <a:lvl9pPr lvl="8" rtl="0" algn="l">
              <a:spcBef>
                <a:spcPts val="0"/>
              </a:spcBef>
              <a:spcAft>
                <a:spcPts val="0"/>
              </a:spcAft>
              <a:buSzPts val="4800"/>
              <a:buNone/>
              <a:defRPr/>
            </a:lvl9pPr>
          </a:lstStyle>
          <a:p/>
        </p:txBody>
      </p:sp>
      <p:sp>
        <p:nvSpPr>
          <p:cNvPr id="64" name="Google Shape;64;g6c0229f560_7_583"/>
          <p:cNvSpPr txBox="1"/>
          <p:nvPr>
            <p:ph idx="1" type="body"/>
          </p:nvPr>
        </p:nvSpPr>
        <p:spPr>
          <a:xfrm>
            <a:off x="1141413" y="2666999"/>
            <a:ext cx="9906000" cy="3124200"/>
          </a:xfrm>
          <a:prstGeom prst="rect">
            <a:avLst/>
          </a:prstGeom>
          <a:noFill/>
          <a:ln>
            <a:noFill/>
          </a:ln>
        </p:spPr>
        <p:txBody>
          <a:bodyPr anchorCtr="0" anchor="ctr" bIns="45700" lIns="91425" spcFirstLastPara="1" rIns="91425" wrap="square" tIns="45700">
            <a:noAutofit/>
          </a:bodyPr>
          <a:lstStyle>
            <a:lvl1pPr indent="-342900" lvl="0" marL="457200" rtl="0" algn="l">
              <a:spcBef>
                <a:spcPts val="360"/>
              </a:spcBef>
              <a:spcAft>
                <a:spcPts val="0"/>
              </a:spcAft>
              <a:buSzPts val="1800"/>
              <a:buChar char="●"/>
              <a:defRPr/>
            </a:lvl1pPr>
            <a:lvl2pPr indent="-342900" lvl="1" marL="914400" rtl="0" algn="l">
              <a:spcBef>
                <a:spcPts val="600"/>
              </a:spcBef>
              <a:spcAft>
                <a:spcPts val="0"/>
              </a:spcAft>
              <a:buSzPts val="1800"/>
              <a:buChar char="○"/>
              <a:defRPr/>
            </a:lvl2pPr>
            <a:lvl3pPr indent="-342900" lvl="2" marL="1371600" rtl="0" algn="l">
              <a:spcBef>
                <a:spcPts val="600"/>
              </a:spcBef>
              <a:spcAft>
                <a:spcPts val="0"/>
              </a:spcAft>
              <a:buSzPts val="1800"/>
              <a:buChar char="■"/>
              <a:defRPr/>
            </a:lvl3pPr>
            <a:lvl4pPr indent="-342900" lvl="3" marL="1828800" rtl="0" algn="l">
              <a:spcBef>
                <a:spcPts val="600"/>
              </a:spcBef>
              <a:spcAft>
                <a:spcPts val="0"/>
              </a:spcAft>
              <a:buSzPts val="1800"/>
              <a:buChar char="●"/>
              <a:defRPr/>
            </a:lvl4pPr>
            <a:lvl5pPr indent="-342900" lvl="4" marL="2286000" rtl="0" algn="l">
              <a:spcBef>
                <a:spcPts val="600"/>
              </a:spcBef>
              <a:spcAft>
                <a:spcPts val="0"/>
              </a:spcAft>
              <a:buSzPts val="1800"/>
              <a:buChar char="○"/>
              <a:defRPr/>
            </a:lvl5pPr>
            <a:lvl6pPr indent="-342900" lvl="5" marL="2743200" rtl="0" algn="l">
              <a:spcBef>
                <a:spcPts val="600"/>
              </a:spcBef>
              <a:spcAft>
                <a:spcPts val="0"/>
              </a:spcAft>
              <a:buSzPts val="1800"/>
              <a:buChar char="■"/>
              <a:defRPr/>
            </a:lvl6pPr>
            <a:lvl7pPr indent="-342900" lvl="6" marL="3200400" rtl="0" algn="l">
              <a:spcBef>
                <a:spcPts val="600"/>
              </a:spcBef>
              <a:spcAft>
                <a:spcPts val="0"/>
              </a:spcAft>
              <a:buSzPts val="1800"/>
              <a:buChar char="●"/>
              <a:defRPr/>
            </a:lvl7pPr>
            <a:lvl8pPr indent="-342900" lvl="7" marL="3657600" rtl="0" algn="l">
              <a:spcBef>
                <a:spcPts val="600"/>
              </a:spcBef>
              <a:spcAft>
                <a:spcPts val="0"/>
              </a:spcAft>
              <a:buSzPts val="1800"/>
              <a:buChar char="○"/>
              <a:defRPr/>
            </a:lvl8pPr>
            <a:lvl9pPr indent="-342900" lvl="8" marL="4114800" rtl="0" algn="l">
              <a:spcBef>
                <a:spcPts val="600"/>
              </a:spcBef>
              <a:spcAft>
                <a:spcPts val="600"/>
              </a:spcAft>
              <a:buSzPts val="1800"/>
              <a:buChar char="■"/>
              <a:defRPr/>
            </a:lvl9pPr>
          </a:lstStyle>
          <a:p/>
        </p:txBody>
      </p:sp>
      <p:sp>
        <p:nvSpPr>
          <p:cNvPr id="65" name="Google Shape;65;g6c0229f560_7_583"/>
          <p:cNvSpPr txBox="1"/>
          <p:nvPr>
            <p:ph idx="10" type="dt"/>
          </p:nvPr>
        </p:nvSpPr>
        <p:spPr>
          <a:xfrm>
            <a:off x="8837612" y="5883275"/>
            <a:ext cx="1600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6" name="Google Shape;66;g6c0229f560_7_583"/>
          <p:cNvSpPr txBox="1"/>
          <p:nvPr>
            <p:ph idx="11" type="ftr"/>
          </p:nvPr>
        </p:nvSpPr>
        <p:spPr>
          <a:xfrm>
            <a:off x="1141412" y="5883275"/>
            <a:ext cx="75438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7" name="Google Shape;67;g6c0229f560_7_583"/>
          <p:cNvSpPr txBox="1"/>
          <p:nvPr>
            <p:ph idx="12" type="sldNum"/>
          </p:nvPr>
        </p:nvSpPr>
        <p:spPr>
          <a:xfrm>
            <a:off x="10514012" y="5883275"/>
            <a:ext cx="551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1" name="Shape 21"/>
        <p:cNvGrpSpPr/>
        <p:nvPr/>
      </p:nvGrpSpPr>
      <p:grpSpPr>
        <a:xfrm>
          <a:off x="0" y="0"/>
          <a:ext cx="0" cy="0"/>
          <a:chOff x="0" y="0"/>
          <a:chExt cx="0" cy="0"/>
        </a:xfrm>
      </p:grpSpPr>
      <p:sp>
        <p:nvSpPr>
          <p:cNvPr id="22" name="Google Shape;22;g6c0229f560_7_542"/>
          <p:cNvSpPr/>
          <p:nvPr/>
        </p:nvSpPr>
        <p:spPr>
          <a:xfrm>
            <a:off x="-67" y="3429200"/>
            <a:ext cx="12192000" cy="34287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 name="Google Shape;23;g6c0229f560_7_542"/>
          <p:cNvSpPr txBox="1"/>
          <p:nvPr>
            <p:ph type="title"/>
          </p:nvPr>
        </p:nvSpPr>
        <p:spPr>
          <a:xfrm>
            <a:off x="415600" y="1086400"/>
            <a:ext cx="11428500" cy="1256100"/>
          </a:xfrm>
          <a:prstGeom prst="rect">
            <a:avLst/>
          </a:prstGeom>
        </p:spPr>
        <p:txBody>
          <a:bodyPr anchorCtr="0" anchor="ctr" bIns="121900" lIns="121900" spcFirstLastPara="1" rIns="121900" wrap="square" tIns="121900">
            <a:noAutofit/>
          </a:bodyPr>
          <a:lstStyle>
            <a:lvl1pPr lvl="0" algn="ctr">
              <a:spcBef>
                <a:spcPts val="0"/>
              </a:spcBef>
              <a:spcAft>
                <a:spcPts val="0"/>
              </a:spcAft>
              <a:buSzPts val="4800"/>
              <a:buNone/>
              <a:defRPr/>
            </a:lvl1pPr>
            <a:lvl2pPr lvl="1" algn="ctr">
              <a:spcBef>
                <a:spcPts val="0"/>
              </a:spcBef>
              <a:spcAft>
                <a:spcPts val="0"/>
              </a:spcAft>
              <a:buSzPts val="4800"/>
              <a:buNone/>
              <a:defRPr/>
            </a:lvl2pPr>
            <a:lvl3pPr lvl="2" algn="ctr">
              <a:spcBef>
                <a:spcPts val="0"/>
              </a:spcBef>
              <a:spcAft>
                <a:spcPts val="0"/>
              </a:spcAft>
              <a:buSzPts val="4800"/>
              <a:buNone/>
              <a:defRPr/>
            </a:lvl3pPr>
            <a:lvl4pPr lvl="3" algn="ctr">
              <a:spcBef>
                <a:spcPts val="0"/>
              </a:spcBef>
              <a:spcAft>
                <a:spcPts val="0"/>
              </a:spcAft>
              <a:buSzPts val="4800"/>
              <a:buNone/>
              <a:defRPr/>
            </a:lvl4pPr>
            <a:lvl5pPr lvl="4" algn="ctr">
              <a:spcBef>
                <a:spcPts val="0"/>
              </a:spcBef>
              <a:spcAft>
                <a:spcPts val="0"/>
              </a:spcAft>
              <a:buSzPts val="4800"/>
              <a:buNone/>
              <a:defRPr/>
            </a:lvl5pPr>
            <a:lvl6pPr lvl="5" algn="ctr">
              <a:spcBef>
                <a:spcPts val="0"/>
              </a:spcBef>
              <a:spcAft>
                <a:spcPts val="0"/>
              </a:spcAft>
              <a:buSzPts val="4800"/>
              <a:buNone/>
              <a:defRPr/>
            </a:lvl6pPr>
            <a:lvl7pPr lvl="6" algn="ctr">
              <a:spcBef>
                <a:spcPts val="0"/>
              </a:spcBef>
              <a:spcAft>
                <a:spcPts val="0"/>
              </a:spcAft>
              <a:buSzPts val="4800"/>
              <a:buNone/>
              <a:defRPr/>
            </a:lvl7pPr>
            <a:lvl8pPr lvl="7" algn="ctr">
              <a:spcBef>
                <a:spcPts val="0"/>
              </a:spcBef>
              <a:spcAft>
                <a:spcPts val="0"/>
              </a:spcAft>
              <a:buSzPts val="4800"/>
              <a:buNone/>
              <a:defRPr/>
            </a:lvl8pPr>
            <a:lvl9pPr lvl="8" algn="ctr">
              <a:spcBef>
                <a:spcPts val="0"/>
              </a:spcBef>
              <a:spcAft>
                <a:spcPts val="0"/>
              </a:spcAft>
              <a:buSzPts val="4800"/>
              <a:buNone/>
              <a:defRPr/>
            </a:lvl9pPr>
          </a:lstStyle>
          <a:p/>
        </p:txBody>
      </p:sp>
      <p:sp>
        <p:nvSpPr>
          <p:cNvPr id="24" name="Google Shape;24;g6c0229f560_7_542"/>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5" name="Shape 25"/>
        <p:cNvGrpSpPr/>
        <p:nvPr/>
      </p:nvGrpSpPr>
      <p:grpSpPr>
        <a:xfrm>
          <a:off x="0" y="0"/>
          <a:ext cx="0" cy="0"/>
          <a:chOff x="0" y="0"/>
          <a:chExt cx="0" cy="0"/>
        </a:xfrm>
      </p:grpSpPr>
      <p:sp>
        <p:nvSpPr>
          <p:cNvPr id="26" name="Google Shape;26;g6c0229f560_7_546"/>
          <p:cNvSpPr/>
          <p:nvPr/>
        </p:nvSpPr>
        <p:spPr>
          <a:xfrm>
            <a:off x="-100" y="6727600"/>
            <a:ext cx="12192000" cy="1305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 name="Google Shape;27;g6c0229f560_7_546"/>
          <p:cNvSpPr txBox="1"/>
          <p:nvPr>
            <p:ph type="title"/>
          </p:nvPr>
        </p:nvSpPr>
        <p:spPr>
          <a:xfrm>
            <a:off x="415600" y="593367"/>
            <a:ext cx="11360700" cy="943200"/>
          </a:xfrm>
          <a:prstGeom prst="rect">
            <a:avLst/>
          </a:prstGeom>
        </p:spPr>
        <p:txBody>
          <a:bodyPr anchorCtr="0" anchor="t" bIns="121900" lIns="121900" spcFirstLastPara="1" rIns="121900" wrap="square" tIns="12190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8" name="Google Shape;28;g6c0229f560_7_546"/>
          <p:cNvSpPr txBox="1"/>
          <p:nvPr>
            <p:ph idx="1" type="body"/>
          </p:nvPr>
        </p:nvSpPr>
        <p:spPr>
          <a:xfrm>
            <a:off x="415600" y="1688433"/>
            <a:ext cx="11360700" cy="4403700"/>
          </a:xfrm>
          <a:prstGeom prst="rect">
            <a:avLst/>
          </a:prstGeom>
        </p:spPr>
        <p:txBody>
          <a:bodyPr anchorCtr="0" anchor="t" bIns="121900" lIns="121900" spcFirstLastPara="1" rIns="121900" wrap="square" tIns="121900">
            <a:noAutofit/>
          </a:bodyPr>
          <a:lstStyle>
            <a:lvl1pPr indent="-381000" lvl="0" marL="457200">
              <a:spcBef>
                <a:spcPts val="0"/>
              </a:spcBef>
              <a:spcAft>
                <a:spcPts val="0"/>
              </a:spcAft>
              <a:buSzPts val="24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29" name="Google Shape;29;g6c0229f560_7_546"/>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0" name="Shape 30"/>
        <p:cNvGrpSpPr/>
        <p:nvPr/>
      </p:nvGrpSpPr>
      <p:grpSpPr>
        <a:xfrm>
          <a:off x="0" y="0"/>
          <a:ext cx="0" cy="0"/>
          <a:chOff x="0" y="0"/>
          <a:chExt cx="0" cy="0"/>
        </a:xfrm>
      </p:grpSpPr>
      <p:sp>
        <p:nvSpPr>
          <p:cNvPr id="31" name="Google Shape;31;g6c0229f560_7_551"/>
          <p:cNvSpPr txBox="1"/>
          <p:nvPr>
            <p:ph type="title"/>
          </p:nvPr>
        </p:nvSpPr>
        <p:spPr>
          <a:xfrm>
            <a:off x="415600" y="593367"/>
            <a:ext cx="11360700" cy="943200"/>
          </a:xfrm>
          <a:prstGeom prst="rect">
            <a:avLst/>
          </a:prstGeom>
        </p:spPr>
        <p:txBody>
          <a:bodyPr anchorCtr="0" anchor="t" bIns="121900" lIns="121900" spcFirstLastPara="1" rIns="121900" wrap="square" tIns="12190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32" name="Google Shape;32;g6c0229f560_7_551"/>
          <p:cNvSpPr txBox="1"/>
          <p:nvPr>
            <p:ph idx="1" type="body"/>
          </p:nvPr>
        </p:nvSpPr>
        <p:spPr>
          <a:xfrm>
            <a:off x="415600" y="1688233"/>
            <a:ext cx="5333100" cy="44037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sz="19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33" name="Google Shape;33;g6c0229f560_7_551"/>
          <p:cNvSpPr txBox="1"/>
          <p:nvPr>
            <p:ph idx="2" type="body"/>
          </p:nvPr>
        </p:nvSpPr>
        <p:spPr>
          <a:xfrm>
            <a:off x="6443200" y="1688233"/>
            <a:ext cx="5333100" cy="44037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sz="19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34" name="Google Shape;34;g6c0229f560_7_551"/>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5" name="Shape 35"/>
        <p:cNvGrpSpPr/>
        <p:nvPr/>
      </p:nvGrpSpPr>
      <p:grpSpPr>
        <a:xfrm>
          <a:off x="0" y="0"/>
          <a:ext cx="0" cy="0"/>
          <a:chOff x="0" y="0"/>
          <a:chExt cx="0" cy="0"/>
        </a:xfrm>
      </p:grpSpPr>
      <p:sp>
        <p:nvSpPr>
          <p:cNvPr id="36" name="Google Shape;36;g6c0229f560_7_556"/>
          <p:cNvSpPr txBox="1"/>
          <p:nvPr>
            <p:ph type="title"/>
          </p:nvPr>
        </p:nvSpPr>
        <p:spPr>
          <a:xfrm>
            <a:off x="415600" y="593367"/>
            <a:ext cx="11360700" cy="943200"/>
          </a:xfrm>
          <a:prstGeom prst="rect">
            <a:avLst/>
          </a:prstGeom>
        </p:spPr>
        <p:txBody>
          <a:bodyPr anchorCtr="0" anchor="t" bIns="121900" lIns="121900" spcFirstLastPara="1" rIns="121900" wrap="square" tIns="12190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37" name="Google Shape;37;g6c0229f560_7_556"/>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8" name="Shape 38"/>
        <p:cNvGrpSpPr/>
        <p:nvPr/>
      </p:nvGrpSpPr>
      <p:grpSpPr>
        <a:xfrm>
          <a:off x="0" y="0"/>
          <a:ext cx="0" cy="0"/>
          <a:chOff x="0" y="0"/>
          <a:chExt cx="0" cy="0"/>
        </a:xfrm>
      </p:grpSpPr>
      <p:sp>
        <p:nvSpPr>
          <p:cNvPr id="39" name="Google Shape;39;g6c0229f560_7_559"/>
          <p:cNvSpPr txBox="1"/>
          <p:nvPr>
            <p:ph type="title"/>
          </p:nvPr>
        </p:nvSpPr>
        <p:spPr>
          <a:xfrm>
            <a:off x="415600" y="740800"/>
            <a:ext cx="3744000" cy="1007700"/>
          </a:xfrm>
          <a:prstGeom prst="rect">
            <a:avLst/>
          </a:prstGeom>
        </p:spPr>
        <p:txBody>
          <a:bodyPr anchorCtr="0" anchor="b" bIns="121900" lIns="121900" spcFirstLastPara="1" rIns="121900" wrap="square" tIns="12190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40" name="Google Shape;40;g6c0229f560_7_559"/>
          <p:cNvSpPr txBox="1"/>
          <p:nvPr>
            <p:ph idx="1" type="body"/>
          </p:nvPr>
        </p:nvSpPr>
        <p:spPr>
          <a:xfrm>
            <a:off x="415600" y="1852800"/>
            <a:ext cx="3744000" cy="4239300"/>
          </a:xfrm>
          <a:prstGeom prst="rect">
            <a:avLst/>
          </a:prstGeom>
        </p:spPr>
        <p:txBody>
          <a:bodyPr anchorCtr="0" anchor="t" bIns="121900" lIns="121900" spcFirstLastPara="1" rIns="121900" wrap="square" tIns="121900">
            <a:noAutofit/>
          </a:bodyPr>
          <a:lstStyle>
            <a:lvl1pPr indent="-330200" lvl="0" marL="457200">
              <a:spcBef>
                <a:spcPts val="0"/>
              </a:spcBef>
              <a:spcAft>
                <a:spcPts val="0"/>
              </a:spcAft>
              <a:buSzPts val="1600"/>
              <a:buChar char="●"/>
              <a:defRPr sz="16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41" name="Google Shape;41;g6c0229f560_7_559"/>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g6c0229f560_7_563"/>
          <p:cNvSpPr txBox="1"/>
          <p:nvPr>
            <p:ph type="title"/>
          </p:nvPr>
        </p:nvSpPr>
        <p:spPr>
          <a:xfrm>
            <a:off x="653667" y="701800"/>
            <a:ext cx="7484700" cy="5454300"/>
          </a:xfrm>
          <a:prstGeom prst="rect">
            <a:avLst/>
          </a:prstGeom>
        </p:spPr>
        <p:txBody>
          <a:bodyPr anchorCtr="0" anchor="ctr" bIns="121900" lIns="121900" spcFirstLastPara="1" rIns="121900" wrap="square" tIns="121900">
            <a:noAutofit/>
          </a:bodyPr>
          <a:lstStyle>
            <a:lvl1pPr lvl="0">
              <a:spcBef>
                <a:spcPts val="0"/>
              </a:spcBef>
              <a:spcAft>
                <a:spcPts val="0"/>
              </a:spcAft>
              <a:buClr>
                <a:schemeClr val="dk2"/>
              </a:buClr>
              <a:buSzPts val="7200"/>
              <a:buNone/>
              <a:defRPr b="0" sz="7200">
                <a:solidFill>
                  <a:schemeClr val="dk2"/>
                </a:solidFill>
              </a:defRPr>
            </a:lvl1pPr>
            <a:lvl2pPr lvl="1">
              <a:spcBef>
                <a:spcPts val="0"/>
              </a:spcBef>
              <a:spcAft>
                <a:spcPts val="0"/>
              </a:spcAft>
              <a:buClr>
                <a:schemeClr val="dk2"/>
              </a:buClr>
              <a:buSzPts val="7200"/>
              <a:buNone/>
              <a:defRPr b="0" sz="7200">
                <a:solidFill>
                  <a:schemeClr val="dk2"/>
                </a:solidFill>
              </a:defRPr>
            </a:lvl2pPr>
            <a:lvl3pPr lvl="2">
              <a:spcBef>
                <a:spcPts val="0"/>
              </a:spcBef>
              <a:spcAft>
                <a:spcPts val="0"/>
              </a:spcAft>
              <a:buClr>
                <a:schemeClr val="dk2"/>
              </a:buClr>
              <a:buSzPts val="7200"/>
              <a:buNone/>
              <a:defRPr b="0" sz="7200">
                <a:solidFill>
                  <a:schemeClr val="dk2"/>
                </a:solidFill>
              </a:defRPr>
            </a:lvl3pPr>
            <a:lvl4pPr lvl="3">
              <a:spcBef>
                <a:spcPts val="0"/>
              </a:spcBef>
              <a:spcAft>
                <a:spcPts val="0"/>
              </a:spcAft>
              <a:buClr>
                <a:schemeClr val="dk2"/>
              </a:buClr>
              <a:buSzPts val="7200"/>
              <a:buNone/>
              <a:defRPr b="0" sz="7200">
                <a:solidFill>
                  <a:schemeClr val="dk2"/>
                </a:solidFill>
              </a:defRPr>
            </a:lvl4pPr>
            <a:lvl5pPr lvl="4">
              <a:spcBef>
                <a:spcPts val="0"/>
              </a:spcBef>
              <a:spcAft>
                <a:spcPts val="0"/>
              </a:spcAft>
              <a:buClr>
                <a:schemeClr val="dk2"/>
              </a:buClr>
              <a:buSzPts val="7200"/>
              <a:buNone/>
              <a:defRPr b="0" sz="7200">
                <a:solidFill>
                  <a:schemeClr val="dk2"/>
                </a:solidFill>
              </a:defRPr>
            </a:lvl5pPr>
            <a:lvl6pPr lvl="5">
              <a:spcBef>
                <a:spcPts val="0"/>
              </a:spcBef>
              <a:spcAft>
                <a:spcPts val="0"/>
              </a:spcAft>
              <a:buClr>
                <a:schemeClr val="dk2"/>
              </a:buClr>
              <a:buSzPts val="7200"/>
              <a:buNone/>
              <a:defRPr b="0" sz="7200">
                <a:solidFill>
                  <a:schemeClr val="dk2"/>
                </a:solidFill>
              </a:defRPr>
            </a:lvl6pPr>
            <a:lvl7pPr lvl="6">
              <a:spcBef>
                <a:spcPts val="0"/>
              </a:spcBef>
              <a:spcAft>
                <a:spcPts val="0"/>
              </a:spcAft>
              <a:buClr>
                <a:schemeClr val="dk2"/>
              </a:buClr>
              <a:buSzPts val="7200"/>
              <a:buNone/>
              <a:defRPr b="0" sz="7200">
                <a:solidFill>
                  <a:schemeClr val="dk2"/>
                </a:solidFill>
              </a:defRPr>
            </a:lvl7pPr>
            <a:lvl8pPr lvl="7">
              <a:spcBef>
                <a:spcPts val="0"/>
              </a:spcBef>
              <a:spcAft>
                <a:spcPts val="0"/>
              </a:spcAft>
              <a:buClr>
                <a:schemeClr val="dk2"/>
              </a:buClr>
              <a:buSzPts val="7200"/>
              <a:buNone/>
              <a:defRPr b="0" sz="7200">
                <a:solidFill>
                  <a:schemeClr val="dk2"/>
                </a:solidFill>
              </a:defRPr>
            </a:lvl8pPr>
            <a:lvl9pPr lvl="8">
              <a:spcBef>
                <a:spcPts val="0"/>
              </a:spcBef>
              <a:spcAft>
                <a:spcPts val="0"/>
              </a:spcAft>
              <a:buClr>
                <a:schemeClr val="dk2"/>
              </a:buClr>
              <a:buSzPts val="7200"/>
              <a:buNone/>
              <a:defRPr b="0" sz="7200">
                <a:solidFill>
                  <a:schemeClr val="dk2"/>
                </a:solidFill>
              </a:defRPr>
            </a:lvl9pPr>
          </a:lstStyle>
          <a:p/>
        </p:txBody>
      </p:sp>
      <p:sp>
        <p:nvSpPr>
          <p:cNvPr id="44" name="Google Shape;44;g6c0229f560_7_563"/>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g6c0229f560_7_566"/>
          <p:cNvSpPr/>
          <p:nvPr/>
        </p:nvSpPr>
        <p:spPr>
          <a:xfrm>
            <a:off x="6096000" y="0"/>
            <a:ext cx="6096000" cy="68580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47" name="Google Shape;47;g6c0229f560_7_566"/>
          <p:cNvCxnSpPr/>
          <p:nvPr/>
        </p:nvCxnSpPr>
        <p:spPr>
          <a:xfrm>
            <a:off x="6706233" y="5994000"/>
            <a:ext cx="624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g6c0229f560_7_566"/>
          <p:cNvSpPr txBox="1"/>
          <p:nvPr>
            <p:ph type="title"/>
          </p:nvPr>
        </p:nvSpPr>
        <p:spPr>
          <a:xfrm>
            <a:off x="354000" y="1386233"/>
            <a:ext cx="5393700" cy="2234400"/>
          </a:xfrm>
          <a:prstGeom prst="rect">
            <a:avLst/>
          </a:prstGeom>
        </p:spPr>
        <p:txBody>
          <a:bodyPr anchorCtr="0" anchor="b" bIns="121900" lIns="121900" spcFirstLastPara="1" rIns="121900" wrap="square" tIns="121900">
            <a:no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49" name="Google Shape;49;g6c0229f560_7_566"/>
          <p:cNvSpPr txBox="1"/>
          <p:nvPr>
            <p:ph idx="1" type="subTitle"/>
          </p:nvPr>
        </p:nvSpPr>
        <p:spPr>
          <a:xfrm>
            <a:off x="354000" y="3635833"/>
            <a:ext cx="5393700" cy="16467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0" name="Google Shape;50;g6c0229f560_7_566"/>
          <p:cNvSpPr txBox="1"/>
          <p:nvPr>
            <p:ph idx="2" type="body"/>
          </p:nvPr>
        </p:nvSpPr>
        <p:spPr>
          <a:xfrm>
            <a:off x="6586000" y="965600"/>
            <a:ext cx="5115900" cy="4926900"/>
          </a:xfrm>
          <a:prstGeom prst="rect">
            <a:avLst/>
          </a:prstGeom>
        </p:spPr>
        <p:txBody>
          <a:bodyPr anchorCtr="0" anchor="ctr" bIns="121900" lIns="121900" spcFirstLastPara="1" rIns="121900" wrap="square" tIns="121900">
            <a:noAutofit/>
          </a:bodyPr>
          <a:lstStyle>
            <a:lvl1pPr indent="-381000" lvl="0" marL="457200">
              <a:spcBef>
                <a:spcPts val="0"/>
              </a:spcBef>
              <a:spcAft>
                <a:spcPts val="0"/>
              </a:spcAft>
              <a:buClr>
                <a:schemeClr val="lt1"/>
              </a:buClr>
              <a:buSzPts val="2400"/>
              <a:buChar char="●"/>
              <a:defRPr>
                <a:solidFill>
                  <a:schemeClr val="lt1"/>
                </a:solidFill>
              </a:defRPr>
            </a:lvl1pPr>
            <a:lvl2pPr indent="-349250" lvl="1" marL="914400">
              <a:spcBef>
                <a:spcPts val="2100"/>
              </a:spcBef>
              <a:spcAft>
                <a:spcPts val="0"/>
              </a:spcAft>
              <a:buClr>
                <a:schemeClr val="lt1"/>
              </a:buClr>
              <a:buSzPts val="1900"/>
              <a:buChar char="○"/>
              <a:defRPr>
                <a:solidFill>
                  <a:schemeClr val="lt1"/>
                </a:solidFill>
              </a:defRPr>
            </a:lvl2pPr>
            <a:lvl3pPr indent="-349250" lvl="2" marL="1371600">
              <a:spcBef>
                <a:spcPts val="2100"/>
              </a:spcBef>
              <a:spcAft>
                <a:spcPts val="0"/>
              </a:spcAft>
              <a:buClr>
                <a:schemeClr val="lt1"/>
              </a:buClr>
              <a:buSzPts val="1900"/>
              <a:buChar char="■"/>
              <a:defRPr>
                <a:solidFill>
                  <a:schemeClr val="lt1"/>
                </a:solidFill>
              </a:defRPr>
            </a:lvl3pPr>
            <a:lvl4pPr indent="-349250" lvl="3" marL="1828800">
              <a:spcBef>
                <a:spcPts val="2100"/>
              </a:spcBef>
              <a:spcAft>
                <a:spcPts val="0"/>
              </a:spcAft>
              <a:buClr>
                <a:schemeClr val="lt1"/>
              </a:buClr>
              <a:buSzPts val="1900"/>
              <a:buChar char="●"/>
              <a:defRPr>
                <a:solidFill>
                  <a:schemeClr val="lt1"/>
                </a:solidFill>
              </a:defRPr>
            </a:lvl4pPr>
            <a:lvl5pPr indent="-349250" lvl="4" marL="2286000">
              <a:spcBef>
                <a:spcPts val="2100"/>
              </a:spcBef>
              <a:spcAft>
                <a:spcPts val="0"/>
              </a:spcAft>
              <a:buClr>
                <a:schemeClr val="lt1"/>
              </a:buClr>
              <a:buSzPts val="1900"/>
              <a:buChar char="○"/>
              <a:defRPr>
                <a:solidFill>
                  <a:schemeClr val="lt1"/>
                </a:solidFill>
              </a:defRPr>
            </a:lvl5pPr>
            <a:lvl6pPr indent="-349250" lvl="5" marL="2743200">
              <a:spcBef>
                <a:spcPts val="2100"/>
              </a:spcBef>
              <a:spcAft>
                <a:spcPts val="0"/>
              </a:spcAft>
              <a:buClr>
                <a:schemeClr val="lt1"/>
              </a:buClr>
              <a:buSzPts val="1900"/>
              <a:buChar char="■"/>
              <a:defRPr>
                <a:solidFill>
                  <a:schemeClr val="lt1"/>
                </a:solidFill>
              </a:defRPr>
            </a:lvl6pPr>
            <a:lvl7pPr indent="-349250" lvl="6" marL="3200400">
              <a:spcBef>
                <a:spcPts val="2100"/>
              </a:spcBef>
              <a:spcAft>
                <a:spcPts val="0"/>
              </a:spcAft>
              <a:buClr>
                <a:schemeClr val="lt1"/>
              </a:buClr>
              <a:buSzPts val="1900"/>
              <a:buChar char="●"/>
              <a:defRPr>
                <a:solidFill>
                  <a:schemeClr val="lt1"/>
                </a:solidFill>
              </a:defRPr>
            </a:lvl7pPr>
            <a:lvl8pPr indent="-349250" lvl="7" marL="3657600">
              <a:spcBef>
                <a:spcPts val="2100"/>
              </a:spcBef>
              <a:spcAft>
                <a:spcPts val="0"/>
              </a:spcAft>
              <a:buClr>
                <a:schemeClr val="lt1"/>
              </a:buClr>
              <a:buSzPts val="1900"/>
              <a:buChar char="○"/>
              <a:defRPr>
                <a:solidFill>
                  <a:schemeClr val="lt1"/>
                </a:solidFill>
              </a:defRPr>
            </a:lvl8pPr>
            <a:lvl9pPr indent="-349250" lvl="8" marL="4114800">
              <a:spcBef>
                <a:spcPts val="2100"/>
              </a:spcBef>
              <a:spcAft>
                <a:spcPts val="2100"/>
              </a:spcAft>
              <a:buClr>
                <a:schemeClr val="lt1"/>
              </a:buClr>
              <a:buSzPts val="1900"/>
              <a:buChar char="■"/>
              <a:defRPr>
                <a:solidFill>
                  <a:schemeClr val="lt1"/>
                </a:solidFill>
              </a:defRPr>
            </a:lvl9pPr>
          </a:lstStyle>
          <a:p/>
        </p:txBody>
      </p:sp>
      <p:sp>
        <p:nvSpPr>
          <p:cNvPr id="51" name="Google Shape;51;g6c0229f560_7_566"/>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g6c0229f560_7_573"/>
          <p:cNvSpPr txBox="1"/>
          <p:nvPr>
            <p:ph idx="1" type="body"/>
          </p:nvPr>
        </p:nvSpPr>
        <p:spPr>
          <a:xfrm>
            <a:off x="415600" y="5640967"/>
            <a:ext cx="7998300" cy="798300"/>
          </a:xfrm>
          <a:prstGeom prst="rect">
            <a:avLst/>
          </a:prstGeom>
        </p:spPr>
        <p:txBody>
          <a:bodyPr anchorCtr="0" anchor="ctr" bIns="121900" lIns="121900" spcFirstLastPara="1" rIns="121900" wrap="square" tIns="121900">
            <a:noAutofit/>
          </a:bodyPr>
          <a:lstStyle>
            <a:lvl1pPr indent="-228600" lvl="0" marL="457200">
              <a:lnSpc>
                <a:spcPct val="100000"/>
              </a:lnSpc>
              <a:spcBef>
                <a:spcPts val="0"/>
              </a:spcBef>
              <a:spcAft>
                <a:spcPts val="0"/>
              </a:spcAft>
              <a:buSzPts val="3200"/>
              <a:buFont typeface="PT Sans Narrow"/>
              <a:buNone/>
              <a:defRPr sz="3200">
                <a:latin typeface="PT Sans Narrow"/>
                <a:ea typeface="PT Sans Narrow"/>
                <a:cs typeface="PT Sans Narrow"/>
                <a:sym typeface="PT Sans Narrow"/>
              </a:defRPr>
            </a:lvl1pPr>
          </a:lstStyle>
          <a:p/>
        </p:txBody>
      </p:sp>
      <p:sp>
        <p:nvSpPr>
          <p:cNvPr id="54" name="Google Shape;54;g6c0229f560_7_573"/>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opic">
    <p:bg>
      <p:bgPr>
        <a:solidFill>
          <a:schemeClr val="lt1"/>
        </a:solidFill>
      </p:bgPr>
    </p:bg>
    <p:spTree>
      <p:nvGrpSpPr>
        <p:cNvPr id="5" name="Shape 5"/>
        <p:cNvGrpSpPr/>
        <p:nvPr/>
      </p:nvGrpSpPr>
      <p:grpSpPr>
        <a:xfrm>
          <a:off x="0" y="0"/>
          <a:ext cx="0" cy="0"/>
          <a:chOff x="0" y="0"/>
          <a:chExt cx="0" cy="0"/>
        </a:xfrm>
      </p:grpSpPr>
      <p:sp>
        <p:nvSpPr>
          <p:cNvPr id="6" name="Google Shape;6;g6c0229f560_7_526"/>
          <p:cNvSpPr txBox="1"/>
          <p:nvPr>
            <p:ph type="title"/>
          </p:nvPr>
        </p:nvSpPr>
        <p:spPr>
          <a:xfrm>
            <a:off x="415600" y="593367"/>
            <a:ext cx="11360700" cy="943200"/>
          </a:xfrm>
          <a:prstGeom prst="rect">
            <a:avLst/>
          </a:prstGeom>
          <a:noFill/>
          <a:ln>
            <a:noFill/>
          </a:ln>
        </p:spPr>
        <p:txBody>
          <a:bodyPr anchorCtr="0" anchor="t" bIns="121900" lIns="121900" spcFirstLastPara="1" rIns="121900" wrap="square" tIns="121900">
            <a:noAutofit/>
          </a:bodyPr>
          <a:lstStyle>
            <a:lvl1pPr lvl="0">
              <a:spcBef>
                <a:spcPts val="0"/>
              </a:spcBef>
              <a:spcAft>
                <a:spcPts val="0"/>
              </a:spcAft>
              <a:buClr>
                <a:schemeClr val="accent1"/>
              </a:buClr>
              <a:buSzPts val="4800"/>
              <a:buFont typeface="PT Sans Narrow"/>
              <a:buNone/>
              <a:defRPr b="1" sz="48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4800"/>
              <a:buFont typeface="PT Sans Narrow"/>
              <a:buNone/>
              <a:defRPr b="1" sz="48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4800"/>
              <a:buFont typeface="PT Sans Narrow"/>
              <a:buNone/>
              <a:defRPr b="1" sz="48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4800"/>
              <a:buFont typeface="PT Sans Narrow"/>
              <a:buNone/>
              <a:defRPr b="1" sz="48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4800"/>
              <a:buFont typeface="PT Sans Narrow"/>
              <a:buNone/>
              <a:defRPr b="1" sz="48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4800"/>
              <a:buFont typeface="PT Sans Narrow"/>
              <a:buNone/>
              <a:defRPr b="1" sz="48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4800"/>
              <a:buFont typeface="PT Sans Narrow"/>
              <a:buNone/>
              <a:defRPr b="1" sz="48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4800"/>
              <a:buFont typeface="PT Sans Narrow"/>
              <a:buNone/>
              <a:defRPr b="1" sz="48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4800"/>
              <a:buFont typeface="PT Sans Narrow"/>
              <a:buNone/>
              <a:defRPr b="1" sz="4800">
                <a:solidFill>
                  <a:schemeClr val="accent1"/>
                </a:solidFill>
                <a:latin typeface="PT Sans Narrow"/>
                <a:ea typeface="PT Sans Narrow"/>
                <a:cs typeface="PT Sans Narrow"/>
                <a:sym typeface="PT Sans Narrow"/>
              </a:defRPr>
            </a:lvl9pPr>
          </a:lstStyle>
          <a:p/>
        </p:txBody>
      </p:sp>
      <p:sp>
        <p:nvSpPr>
          <p:cNvPr id="7" name="Google Shape;7;g6c0229f560_7_526"/>
          <p:cNvSpPr txBox="1"/>
          <p:nvPr>
            <p:ph idx="1" type="body"/>
          </p:nvPr>
        </p:nvSpPr>
        <p:spPr>
          <a:xfrm>
            <a:off x="415600" y="1688433"/>
            <a:ext cx="11360700" cy="4403700"/>
          </a:xfrm>
          <a:prstGeom prst="rect">
            <a:avLst/>
          </a:prstGeom>
          <a:noFill/>
          <a:ln>
            <a:noFill/>
          </a:ln>
        </p:spPr>
        <p:txBody>
          <a:bodyPr anchorCtr="0" anchor="t" bIns="121900" lIns="121900" spcFirstLastPara="1" rIns="121900" wrap="square" tIns="121900">
            <a:noAutofit/>
          </a:bodyPr>
          <a:lstStyle>
            <a:lvl1pPr indent="-381000" lvl="0" marL="457200">
              <a:lnSpc>
                <a:spcPct val="115000"/>
              </a:lnSpc>
              <a:spcBef>
                <a:spcPts val="0"/>
              </a:spcBef>
              <a:spcAft>
                <a:spcPts val="0"/>
              </a:spcAft>
              <a:buClr>
                <a:schemeClr val="dk2"/>
              </a:buClr>
              <a:buSzPts val="2400"/>
              <a:buFont typeface="Open Sans"/>
              <a:buChar char="●"/>
              <a:defRPr sz="2400">
                <a:solidFill>
                  <a:schemeClr val="dk2"/>
                </a:solidFill>
                <a:latin typeface="Open Sans"/>
                <a:ea typeface="Open Sans"/>
                <a:cs typeface="Open Sans"/>
                <a:sym typeface="Open Sans"/>
              </a:defRPr>
            </a:lvl1pPr>
            <a:lvl2pPr indent="-349250" lvl="1" marL="914400">
              <a:lnSpc>
                <a:spcPct val="115000"/>
              </a:lnSpc>
              <a:spcBef>
                <a:spcPts val="210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2pPr>
            <a:lvl3pPr indent="-349250" lvl="2" marL="1371600">
              <a:lnSpc>
                <a:spcPct val="115000"/>
              </a:lnSpc>
              <a:spcBef>
                <a:spcPts val="210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3pPr>
            <a:lvl4pPr indent="-349250" lvl="3" marL="1828800">
              <a:lnSpc>
                <a:spcPct val="115000"/>
              </a:lnSpc>
              <a:spcBef>
                <a:spcPts val="210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4pPr>
            <a:lvl5pPr indent="-349250" lvl="4" marL="2286000">
              <a:lnSpc>
                <a:spcPct val="115000"/>
              </a:lnSpc>
              <a:spcBef>
                <a:spcPts val="210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5pPr>
            <a:lvl6pPr indent="-349250" lvl="5" marL="2743200">
              <a:lnSpc>
                <a:spcPct val="115000"/>
              </a:lnSpc>
              <a:spcBef>
                <a:spcPts val="210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6pPr>
            <a:lvl7pPr indent="-349250" lvl="6" marL="3200400">
              <a:lnSpc>
                <a:spcPct val="115000"/>
              </a:lnSpc>
              <a:spcBef>
                <a:spcPts val="210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7pPr>
            <a:lvl8pPr indent="-349250" lvl="7" marL="3657600">
              <a:lnSpc>
                <a:spcPct val="115000"/>
              </a:lnSpc>
              <a:spcBef>
                <a:spcPts val="210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8pPr>
            <a:lvl9pPr indent="-349250" lvl="8" marL="4114800">
              <a:lnSpc>
                <a:spcPct val="115000"/>
              </a:lnSpc>
              <a:spcBef>
                <a:spcPts val="2100"/>
              </a:spcBef>
              <a:spcAft>
                <a:spcPts val="2100"/>
              </a:spcAft>
              <a:buClr>
                <a:schemeClr val="dk2"/>
              </a:buClr>
              <a:buSzPts val="1900"/>
              <a:buFont typeface="Open Sans"/>
              <a:buChar char="■"/>
              <a:defRPr sz="1900">
                <a:solidFill>
                  <a:schemeClr val="dk2"/>
                </a:solidFill>
                <a:latin typeface="Open Sans"/>
                <a:ea typeface="Open Sans"/>
                <a:cs typeface="Open Sans"/>
                <a:sym typeface="Open Sans"/>
              </a:defRPr>
            </a:lvl9pPr>
          </a:lstStyle>
          <a:p/>
        </p:txBody>
      </p:sp>
      <p:sp>
        <p:nvSpPr>
          <p:cNvPr id="8" name="Google Shape;8;g6c0229f560_7_52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algn="r">
              <a:buNone/>
              <a:defRPr sz="1300">
                <a:solidFill>
                  <a:schemeClr val="dk2"/>
                </a:solidFill>
                <a:latin typeface="Open Sans"/>
                <a:ea typeface="Open Sans"/>
                <a:cs typeface="Open Sans"/>
                <a:sym typeface="Open Sans"/>
              </a:defRPr>
            </a:lvl1pPr>
            <a:lvl2pPr lvl="1" algn="r">
              <a:buNone/>
              <a:defRPr sz="1300">
                <a:solidFill>
                  <a:schemeClr val="dk2"/>
                </a:solidFill>
                <a:latin typeface="Open Sans"/>
                <a:ea typeface="Open Sans"/>
                <a:cs typeface="Open Sans"/>
                <a:sym typeface="Open Sans"/>
              </a:defRPr>
            </a:lvl2pPr>
            <a:lvl3pPr lvl="2" algn="r">
              <a:buNone/>
              <a:defRPr sz="1300">
                <a:solidFill>
                  <a:schemeClr val="dk2"/>
                </a:solidFill>
                <a:latin typeface="Open Sans"/>
                <a:ea typeface="Open Sans"/>
                <a:cs typeface="Open Sans"/>
                <a:sym typeface="Open Sans"/>
              </a:defRPr>
            </a:lvl3pPr>
            <a:lvl4pPr lvl="3" algn="r">
              <a:buNone/>
              <a:defRPr sz="1300">
                <a:solidFill>
                  <a:schemeClr val="dk2"/>
                </a:solidFill>
                <a:latin typeface="Open Sans"/>
                <a:ea typeface="Open Sans"/>
                <a:cs typeface="Open Sans"/>
                <a:sym typeface="Open Sans"/>
              </a:defRPr>
            </a:lvl4pPr>
            <a:lvl5pPr lvl="4" algn="r">
              <a:buNone/>
              <a:defRPr sz="1300">
                <a:solidFill>
                  <a:schemeClr val="dk2"/>
                </a:solidFill>
                <a:latin typeface="Open Sans"/>
                <a:ea typeface="Open Sans"/>
                <a:cs typeface="Open Sans"/>
                <a:sym typeface="Open Sans"/>
              </a:defRPr>
            </a:lvl5pPr>
            <a:lvl6pPr lvl="5" algn="r">
              <a:buNone/>
              <a:defRPr sz="1300">
                <a:solidFill>
                  <a:schemeClr val="dk2"/>
                </a:solidFill>
                <a:latin typeface="Open Sans"/>
                <a:ea typeface="Open Sans"/>
                <a:cs typeface="Open Sans"/>
                <a:sym typeface="Open Sans"/>
              </a:defRPr>
            </a:lvl6pPr>
            <a:lvl7pPr lvl="6" algn="r">
              <a:buNone/>
              <a:defRPr sz="1300">
                <a:solidFill>
                  <a:schemeClr val="dk2"/>
                </a:solidFill>
                <a:latin typeface="Open Sans"/>
                <a:ea typeface="Open Sans"/>
                <a:cs typeface="Open Sans"/>
                <a:sym typeface="Open Sans"/>
              </a:defRPr>
            </a:lvl7pPr>
            <a:lvl8pPr lvl="7" algn="r">
              <a:buNone/>
              <a:defRPr sz="1300">
                <a:solidFill>
                  <a:schemeClr val="dk2"/>
                </a:solidFill>
                <a:latin typeface="Open Sans"/>
                <a:ea typeface="Open Sans"/>
                <a:cs typeface="Open Sans"/>
                <a:sym typeface="Open Sans"/>
              </a:defRPr>
            </a:lvl8pPr>
            <a:lvl9pPr lvl="8" algn="r">
              <a:buNone/>
              <a:defRPr sz="13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17.png"/><Relationship Id="rId5" Type="http://schemas.openxmlformats.org/officeDocument/2006/relationships/image" Target="../media/image16.png"/><Relationship Id="rId6"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hyperlink" Target="https://www.sciencedirect.com/topics/computer-science/random-decision-forest" TargetMode="External"/><Relationship Id="rId4" Type="http://schemas.openxmlformats.org/officeDocument/2006/relationships/hyperlink" Target="https://www.sciencedirect.com/topics/computer-science/decision-trees" TargetMode="External"/><Relationship Id="rId5" Type="http://schemas.openxmlformats.org/officeDocument/2006/relationships/hyperlink" Target="https://www.sciencedirect.com/topics/computer-science/random-decision-forest" TargetMode="External"/><Relationship Id="rId6"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hyperlink" Target="https://www.kaggle.com/barelydedicated/bank-customer-churn-modelin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
          <p:cNvSpPr txBox="1"/>
          <p:nvPr>
            <p:ph type="ctrTitle"/>
          </p:nvPr>
        </p:nvSpPr>
        <p:spPr>
          <a:xfrm>
            <a:off x="1433550" y="1349426"/>
            <a:ext cx="9324900" cy="22389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lt1"/>
              </a:buClr>
              <a:buSzPts val="4800"/>
              <a:buFont typeface="Century Gothic"/>
              <a:buNone/>
            </a:pPr>
            <a:r>
              <a:rPr lang="en-US"/>
              <a:t>BANK CUSTOMER CHURN CLASSIFICATION MODELING</a:t>
            </a:r>
            <a:endParaRPr/>
          </a:p>
        </p:txBody>
      </p:sp>
      <p:sp>
        <p:nvSpPr>
          <p:cNvPr id="73" name="Google Shape;73;p1"/>
          <p:cNvSpPr txBox="1"/>
          <p:nvPr>
            <p:ph idx="1" type="subTitle"/>
          </p:nvPr>
        </p:nvSpPr>
        <p:spPr>
          <a:xfrm>
            <a:off x="1757848" y="3588336"/>
            <a:ext cx="8676300" cy="19050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2100"/>
              <a:buNone/>
            </a:pPr>
            <a:r>
              <a:rPr lang="en-US"/>
              <a:t>STEVENS INSTITUTE OF TECHNOLOGY, FALL 2019, CS – 513 B</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g75c6d25c30_2_1"/>
          <p:cNvSpPr txBox="1"/>
          <p:nvPr>
            <p:ph type="title"/>
          </p:nvPr>
        </p:nvSpPr>
        <p:spPr>
          <a:xfrm>
            <a:off x="1142988" y="292075"/>
            <a:ext cx="9906000" cy="1905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EXPLORATORY DATA ANALYSIS</a:t>
            </a:r>
            <a:endParaRPr/>
          </a:p>
        </p:txBody>
      </p:sp>
      <p:sp>
        <p:nvSpPr>
          <p:cNvPr id="136" name="Google Shape;136;g75c6d25c30_2_1"/>
          <p:cNvSpPr txBox="1"/>
          <p:nvPr>
            <p:ph idx="1" type="body"/>
          </p:nvPr>
        </p:nvSpPr>
        <p:spPr>
          <a:xfrm>
            <a:off x="656875" y="1826800"/>
            <a:ext cx="10917900" cy="4534200"/>
          </a:xfrm>
          <a:prstGeom prst="rect">
            <a:avLst/>
          </a:prstGeom>
        </p:spPr>
        <p:txBody>
          <a:bodyPr anchorCtr="0" anchor="t" bIns="91425" lIns="91425" spcFirstLastPara="1" rIns="91425" wrap="square" tIns="0">
            <a:noAutofit/>
          </a:bodyPr>
          <a:lstStyle/>
          <a:p>
            <a:pPr indent="-368300" lvl="0" marL="457200" rtl="0" algn="l">
              <a:spcBef>
                <a:spcPts val="360"/>
              </a:spcBef>
              <a:spcAft>
                <a:spcPts val="0"/>
              </a:spcAft>
              <a:buClr>
                <a:srgbClr val="000000"/>
              </a:buClr>
              <a:buSzPts val="2200"/>
              <a:buFont typeface="Merriweather"/>
              <a:buChar char="●"/>
            </a:pPr>
            <a:r>
              <a:rPr lang="en-US" sz="2200">
                <a:solidFill>
                  <a:srgbClr val="000000"/>
                </a:solidFill>
                <a:latin typeface="Merriweather"/>
                <a:ea typeface="Merriweather"/>
                <a:cs typeface="Merriweather"/>
                <a:sym typeface="Merriweather"/>
              </a:rPr>
              <a:t>The following graphs shows the distribution of customers who have exited and customers who haven’t</a:t>
            </a:r>
            <a:endParaRPr sz="2200">
              <a:solidFill>
                <a:srgbClr val="000000"/>
              </a:solidFill>
              <a:latin typeface="Merriweather"/>
              <a:ea typeface="Merriweather"/>
              <a:cs typeface="Merriweather"/>
              <a:sym typeface="Merriweather"/>
            </a:endParaRPr>
          </a:p>
          <a:p>
            <a:pPr indent="0" lvl="0" marL="0" rtl="0" algn="l">
              <a:spcBef>
                <a:spcPts val="600"/>
              </a:spcBef>
              <a:spcAft>
                <a:spcPts val="0"/>
              </a:spcAft>
              <a:buNone/>
            </a:pPr>
            <a:r>
              <a:t/>
            </a:r>
            <a:endParaRPr sz="2200"/>
          </a:p>
          <a:p>
            <a:pPr indent="0" lvl="0" marL="0" rtl="0" algn="l">
              <a:spcBef>
                <a:spcPts val="600"/>
              </a:spcBef>
              <a:spcAft>
                <a:spcPts val="0"/>
              </a:spcAft>
              <a:buNone/>
            </a:pPr>
            <a:r>
              <a:t/>
            </a:r>
            <a:endParaRPr sz="2200"/>
          </a:p>
          <a:p>
            <a:pPr indent="-368300" lvl="0" marL="457200" rtl="0" algn="l">
              <a:spcBef>
                <a:spcPts val="600"/>
              </a:spcBef>
              <a:spcAft>
                <a:spcPts val="0"/>
              </a:spcAft>
              <a:buClr>
                <a:srgbClr val="000000"/>
              </a:buClr>
              <a:buSzPts val="2200"/>
              <a:buFont typeface="Merriweather"/>
              <a:buChar char="●"/>
            </a:pPr>
            <a:r>
              <a:rPr lang="en-US" sz="2200">
                <a:solidFill>
                  <a:srgbClr val="000000"/>
                </a:solidFill>
                <a:latin typeface="Merriweather"/>
                <a:ea typeface="Merriweather"/>
                <a:cs typeface="Merriweather"/>
                <a:sym typeface="Merriweather"/>
              </a:rPr>
              <a:t>It shows that out of the 10,000 rows around </a:t>
            </a:r>
            <a:endParaRPr sz="2200">
              <a:solidFill>
                <a:srgbClr val="000000"/>
              </a:solidFill>
              <a:latin typeface="Merriweather"/>
              <a:ea typeface="Merriweather"/>
              <a:cs typeface="Merriweather"/>
              <a:sym typeface="Merriweather"/>
            </a:endParaRPr>
          </a:p>
          <a:p>
            <a:pPr indent="0" lvl="0" marL="457200" rtl="0" algn="l">
              <a:spcBef>
                <a:spcPts val="600"/>
              </a:spcBef>
              <a:spcAft>
                <a:spcPts val="0"/>
              </a:spcAft>
              <a:buNone/>
            </a:pPr>
            <a:r>
              <a:rPr lang="en-US" sz="2200">
                <a:solidFill>
                  <a:srgbClr val="000000"/>
                </a:solidFill>
                <a:latin typeface="Merriweather"/>
                <a:ea typeface="Merriweather"/>
                <a:cs typeface="Merriweather"/>
                <a:sym typeface="Merriweather"/>
              </a:rPr>
              <a:t>20.4% are customers who churned and </a:t>
            </a:r>
            <a:endParaRPr sz="2200">
              <a:solidFill>
                <a:srgbClr val="000000"/>
              </a:solidFill>
              <a:latin typeface="Merriweather"/>
              <a:ea typeface="Merriweather"/>
              <a:cs typeface="Merriweather"/>
              <a:sym typeface="Merriweather"/>
            </a:endParaRPr>
          </a:p>
          <a:p>
            <a:pPr indent="0" lvl="0" marL="457200" rtl="0" algn="l">
              <a:spcBef>
                <a:spcPts val="600"/>
              </a:spcBef>
              <a:spcAft>
                <a:spcPts val="0"/>
              </a:spcAft>
              <a:buNone/>
            </a:pPr>
            <a:r>
              <a:rPr lang="en-US" sz="2200">
                <a:solidFill>
                  <a:srgbClr val="000000"/>
                </a:solidFill>
                <a:latin typeface="Merriweather"/>
                <a:ea typeface="Merriweather"/>
                <a:cs typeface="Merriweather"/>
                <a:sym typeface="Merriweather"/>
              </a:rPr>
              <a:t>the rest reta</a:t>
            </a:r>
            <a:r>
              <a:rPr lang="en-US">
                <a:solidFill>
                  <a:srgbClr val="000000"/>
                </a:solidFill>
                <a:latin typeface="Merriweather"/>
                <a:ea typeface="Merriweather"/>
                <a:cs typeface="Merriweather"/>
                <a:sym typeface="Merriweather"/>
              </a:rPr>
              <a:t>ined</a:t>
            </a:r>
            <a:endParaRPr>
              <a:solidFill>
                <a:srgbClr val="000000"/>
              </a:solidFill>
              <a:latin typeface="Merriweather"/>
              <a:ea typeface="Merriweather"/>
              <a:cs typeface="Merriweather"/>
              <a:sym typeface="Merriweather"/>
            </a:endParaRPr>
          </a:p>
          <a:p>
            <a:pPr indent="0" lvl="0" marL="457200" rtl="0" algn="l">
              <a:spcBef>
                <a:spcPts val="600"/>
              </a:spcBef>
              <a:spcAft>
                <a:spcPts val="600"/>
              </a:spcAft>
              <a:buNone/>
            </a:pPr>
            <a:r>
              <a:rPr lang="en-US"/>
              <a:t> </a:t>
            </a:r>
            <a:endParaRPr/>
          </a:p>
        </p:txBody>
      </p:sp>
      <p:pic>
        <p:nvPicPr>
          <p:cNvPr id="137" name="Google Shape;137;g75c6d25c30_2_1"/>
          <p:cNvPicPr preferRelativeResize="0"/>
          <p:nvPr/>
        </p:nvPicPr>
        <p:blipFill rotWithShape="1">
          <a:blip r:embed="rId3">
            <a:alphaModFix/>
          </a:blip>
          <a:srcRect b="0" l="-4014" r="0" t="0"/>
          <a:stretch/>
        </p:blipFill>
        <p:spPr>
          <a:xfrm>
            <a:off x="7561450" y="2459137"/>
            <a:ext cx="4146026" cy="3462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g75c6d25c30_2_6"/>
          <p:cNvSpPr txBox="1"/>
          <p:nvPr>
            <p:ph type="title"/>
          </p:nvPr>
        </p:nvSpPr>
        <p:spPr>
          <a:xfrm>
            <a:off x="1042550" y="372300"/>
            <a:ext cx="9906000" cy="788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EXPLORATORY DATA ANALYSIS</a:t>
            </a:r>
            <a:endParaRPr/>
          </a:p>
          <a:p>
            <a:pPr indent="0" lvl="0" marL="0" rtl="0" algn="l">
              <a:spcBef>
                <a:spcPts val="0"/>
              </a:spcBef>
              <a:spcAft>
                <a:spcPts val="0"/>
              </a:spcAft>
              <a:buNone/>
            </a:pPr>
            <a:r>
              <a:t/>
            </a:r>
            <a:endParaRPr/>
          </a:p>
        </p:txBody>
      </p:sp>
      <p:sp>
        <p:nvSpPr>
          <p:cNvPr id="143" name="Google Shape;143;g75c6d25c30_2_6"/>
          <p:cNvSpPr txBox="1"/>
          <p:nvPr>
            <p:ph idx="1" type="body"/>
          </p:nvPr>
        </p:nvSpPr>
        <p:spPr>
          <a:xfrm>
            <a:off x="1141425" y="857250"/>
            <a:ext cx="9906000" cy="5537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a:p>
            <a:pPr indent="-368300" lvl="0" marL="457200" rtl="0" algn="l">
              <a:spcBef>
                <a:spcPts val="600"/>
              </a:spcBef>
              <a:spcAft>
                <a:spcPts val="0"/>
              </a:spcAft>
              <a:buClr>
                <a:srgbClr val="000000"/>
              </a:buClr>
              <a:buSzPts val="2200"/>
              <a:buFont typeface="Merriweather"/>
              <a:buChar char="●"/>
            </a:pPr>
            <a:r>
              <a:rPr lang="en-US" sz="2200">
                <a:solidFill>
                  <a:srgbClr val="000000"/>
                </a:solidFill>
                <a:latin typeface="Merriweather"/>
                <a:ea typeface="Merriweather"/>
                <a:cs typeface="Merriweather"/>
                <a:sym typeface="Merriweather"/>
              </a:rPr>
              <a:t>The following box plot shows the Credit Scores distribution with respect to the age groups</a:t>
            </a:r>
            <a:endParaRPr sz="2200">
              <a:solidFill>
                <a:srgbClr val="000000"/>
              </a:solidFill>
              <a:latin typeface="Merriweather"/>
              <a:ea typeface="Merriweather"/>
              <a:cs typeface="Merriweather"/>
              <a:sym typeface="Merriweather"/>
            </a:endParaRPr>
          </a:p>
          <a:p>
            <a:pPr indent="-368300" lvl="0" marL="457200" rtl="0" algn="l">
              <a:spcBef>
                <a:spcPts val="0"/>
              </a:spcBef>
              <a:spcAft>
                <a:spcPts val="0"/>
              </a:spcAft>
              <a:buClr>
                <a:srgbClr val="000000"/>
              </a:buClr>
              <a:buSzPts val="2200"/>
              <a:buFont typeface="Merriweather"/>
              <a:buChar char="●"/>
            </a:pPr>
            <a:r>
              <a:rPr lang="en-US" sz="2200">
                <a:solidFill>
                  <a:srgbClr val="000000"/>
                </a:solidFill>
                <a:latin typeface="Merriweather"/>
                <a:ea typeface="Merriweather"/>
                <a:cs typeface="Merriweather"/>
                <a:sym typeface="Merriweather"/>
              </a:rPr>
              <a:t>As anticipated, the credit score of the higher end age groups of 61-75 and 76-95 is higher than the lower end age groups</a:t>
            </a:r>
            <a:endParaRPr sz="2200">
              <a:solidFill>
                <a:srgbClr val="000000"/>
              </a:solidFill>
              <a:latin typeface="Merriweather"/>
              <a:ea typeface="Merriweather"/>
              <a:cs typeface="Merriweather"/>
              <a:sym typeface="Merriweather"/>
            </a:endParaRPr>
          </a:p>
          <a:p>
            <a:pPr indent="0" lvl="0" marL="457200" rtl="0" algn="l">
              <a:spcBef>
                <a:spcPts val="600"/>
              </a:spcBef>
              <a:spcAft>
                <a:spcPts val="600"/>
              </a:spcAft>
              <a:buNone/>
            </a:pPr>
            <a:r>
              <a:t/>
            </a:r>
            <a:endParaRPr>
              <a:solidFill>
                <a:srgbClr val="000000"/>
              </a:solidFill>
              <a:latin typeface="Merriweather"/>
              <a:ea typeface="Merriweather"/>
              <a:cs typeface="Merriweather"/>
              <a:sym typeface="Merriweather"/>
            </a:endParaRPr>
          </a:p>
        </p:txBody>
      </p:sp>
      <p:pic>
        <p:nvPicPr>
          <p:cNvPr id="144" name="Google Shape;144;g75c6d25c30_2_6"/>
          <p:cNvPicPr preferRelativeResize="0"/>
          <p:nvPr/>
        </p:nvPicPr>
        <p:blipFill>
          <a:blip r:embed="rId3">
            <a:alphaModFix/>
          </a:blip>
          <a:stretch>
            <a:fillRect/>
          </a:stretch>
        </p:blipFill>
        <p:spPr>
          <a:xfrm>
            <a:off x="1602800" y="3102150"/>
            <a:ext cx="8464674" cy="3507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g75c6d25c30_2_11"/>
          <p:cNvSpPr txBox="1"/>
          <p:nvPr>
            <p:ph type="title"/>
          </p:nvPr>
        </p:nvSpPr>
        <p:spPr>
          <a:xfrm>
            <a:off x="1141425" y="609600"/>
            <a:ext cx="9906000" cy="759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EXPLORATORY DATA ANALYSIS</a:t>
            </a:r>
            <a:endParaRPr/>
          </a:p>
          <a:p>
            <a:pPr indent="0" lvl="0" marL="0" rtl="0" algn="l">
              <a:spcBef>
                <a:spcPts val="0"/>
              </a:spcBef>
              <a:spcAft>
                <a:spcPts val="0"/>
              </a:spcAft>
              <a:buNone/>
            </a:pPr>
            <a:r>
              <a:t/>
            </a:r>
            <a:endParaRPr/>
          </a:p>
        </p:txBody>
      </p:sp>
      <p:sp>
        <p:nvSpPr>
          <p:cNvPr id="150" name="Google Shape;150;g75c6d25c30_2_11"/>
          <p:cNvSpPr txBox="1"/>
          <p:nvPr>
            <p:ph idx="1" type="body"/>
          </p:nvPr>
        </p:nvSpPr>
        <p:spPr>
          <a:xfrm>
            <a:off x="1141425" y="1253250"/>
            <a:ext cx="9906000" cy="4538100"/>
          </a:xfrm>
          <a:prstGeom prst="rect">
            <a:avLst/>
          </a:prstGeom>
        </p:spPr>
        <p:txBody>
          <a:bodyPr anchorCtr="0" anchor="t" bIns="45700" lIns="91425" spcFirstLastPara="1" rIns="91425" wrap="square" tIns="45700">
            <a:noAutofit/>
          </a:bodyPr>
          <a:lstStyle/>
          <a:p>
            <a:pPr indent="0" lvl="0" marL="0" rtl="0" algn="l">
              <a:spcBef>
                <a:spcPts val="360"/>
              </a:spcBef>
              <a:spcAft>
                <a:spcPts val="600"/>
              </a:spcAft>
              <a:buNone/>
            </a:pPr>
            <a:r>
              <a:rPr lang="en-US" sz="2200">
                <a:solidFill>
                  <a:srgbClr val="000000"/>
                </a:solidFill>
                <a:latin typeface="Merriweather"/>
                <a:ea typeface="Merriweather"/>
                <a:cs typeface="Merriweather"/>
                <a:sym typeface="Merriweather"/>
              </a:rPr>
              <a:t>The highest balances are observed in the middle age group of 31 to 60</a:t>
            </a:r>
            <a:endParaRPr sz="2200">
              <a:solidFill>
                <a:srgbClr val="000000"/>
              </a:solidFill>
              <a:latin typeface="Merriweather"/>
              <a:ea typeface="Merriweather"/>
              <a:cs typeface="Merriweather"/>
              <a:sym typeface="Merriweather"/>
            </a:endParaRPr>
          </a:p>
        </p:txBody>
      </p:sp>
      <p:pic>
        <p:nvPicPr>
          <p:cNvPr id="151" name="Google Shape;151;g75c6d25c30_2_11"/>
          <p:cNvPicPr preferRelativeResize="0"/>
          <p:nvPr/>
        </p:nvPicPr>
        <p:blipFill>
          <a:blip r:embed="rId3">
            <a:alphaModFix/>
          </a:blip>
          <a:stretch>
            <a:fillRect/>
          </a:stretch>
        </p:blipFill>
        <p:spPr>
          <a:xfrm>
            <a:off x="1323975" y="2117763"/>
            <a:ext cx="9544050" cy="3895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g75c6d25c30_2_16"/>
          <p:cNvSpPr txBox="1"/>
          <p:nvPr>
            <p:ph type="title"/>
          </p:nvPr>
        </p:nvSpPr>
        <p:spPr>
          <a:xfrm>
            <a:off x="1141425" y="609600"/>
            <a:ext cx="9906000" cy="832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EXPLORATORY DATA ANALYSIS</a:t>
            </a:r>
            <a:endParaRPr/>
          </a:p>
          <a:p>
            <a:pPr indent="0" lvl="0" marL="0" rtl="0" algn="l">
              <a:spcBef>
                <a:spcPts val="0"/>
              </a:spcBef>
              <a:spcAft>
                <a:spcPts val="0"/>
              </a:spcAft>
              <a:buNone/>
            </a:pPr>
            <a:r>
              <a:t/>
            </a:r>
            <a:endParaRPr/>
          </a:p>
        </p:txBody>
      </p:sp>
      <p:sp>
        <p:nvSpPr>
          <p:cNvPr id="157" name="Google Shape;157;g75c6d25c30_2_16"/>
          <p:cNvSpPr txBox="1"/>
          <p:nvPr>
            <p:ph idx="1" type="body"/>
          </p:nvPr>
        </p:nvSpPr>
        <p:spPr>
          <a:xfrm>
            <a:off x="1141425" y="1204575"/>
            <a:ext cx="9906000" cy="4586400"/>
          </a:xfrm>
          <a:prstGeom prst="rect">
            <a:avLst/>
          </a:prstGeom>
        </p:spPr>
        <p:txBody>
          <a:bodyPr anchorCtr="0" anchor="t" bIns="45700" lIns="91425" spcFirstLastPara="1" rIns="91425" wrap="square" tIns="45700">
            <a:noAutofit/>
          </a:bodyPr>
          <a:lstStyle/>
          <a:p>
            <a:pPr indent="0" lvl="0" marL="0" rtl="0" algn="l">
              <a:spcBef>
                <a:spcPts val="360"/>
              </a:spcBef>
              <a:spcAft>
                <a:spcPts val="600"/>
              </a:spcAft>
              <a:buNone/>
            </a:pPr>
            <a:r>
              <a:rPr lang="en-US" sz="2200">
                <a:solidFill>
                  <a:srgbClr val="000000"/>
                </a:solidFill>
                <a:latin typeface="Merriweather"/>
                <a:ea typeface="Merriweather"/>
                <a:cs typeface="Merriweather"/>
                <a:sym typeface="Merriweather"/>
              </a:rPr>
              <a:t>Apart from the age group of 76-95, the annual salary observed in other age groups is fairly the same</a:t>
            </a:r>
            <a:endParaRPr sz="2200">
              <a:solidFill>
                <a:srgbClr val="000000"/>
              </a:solidFill>
              <a:latin typeface="Merriweather"/>
              <a:ea typeface="Merriweather"/>
              <a:cs typeface="Merriweather"/>
              <a:sym typeface="Merriweather"/>
            </a:endParaRPr>
          </a:p>
        </p:txBody>
      </p:sp>
      <p:pic>
        <p:nvPicPr>
          <p:cNvPr id="158" name="Google Shape;158;g75c6d25c30_2_16"/>
          <p:cNvPicPr preferRelativeResize="0"/>
          <p:nvPr/>
        </p:nvPicPr>
        <p:blipFill>
          <a:blip r:embed="rId3">
            <a:alphaModFix/>
          </a:blip>
          <a:stretch>
            <a:fillRect/>
          </a:stretch>
        </p:blipFill>
        <p:spPr>
          <a:xfrm>
            <a:off x="1306700" y="2078825"/>
            <a:ext cx="9575450" cy="4117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g75c6d25c30_2_23"/>
          <p:cNvSpPr txBox="1"/>
          <p:nvPr>
            <p:ph type="title"/>
          </p:nvPr>
        </p:nvSpPr>
        <p:spPr>
          <a:xfrm>
            <a:off x="1214325" y="609600"/>
            <a:ext cx="9906000" cy="571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EXPLORATORY DATA ANALYSIS</a:t>
            </a:r>
            <a:endParaRPr/>
          </a:p>
          <a:p>
            <a:pPr indent="0" lvl="0" marL="0" rtl="0" algn="l">
              <a:spcBef>
                <a:spcPts val="0"/>
              </a:spcBef>
              <a:spcAft>
                <a:spcPts val="0"/>
              </a:spcAft>
              <a:buNone/>
            </a:pPr>
            <a:r>
              <a:t/>
            </a:r>
            <a:endParaRPr/>
          </a:p>
        </p:txBody>
      </p:sp>
      <p:sp>
        <p:nvSpPr>
          <p:cNvPr id="164" name="Google Shape;164;g75c6d25c30_2_23"/>
          <p:cNvSpPr txBox="1"/>
          <p:nvPr>
            <p:ph idx="1" type="body"/>
          </p:nvPr>
        </p:nvSpPr>
        <p:spPr>
          <a:xfrm>
            <a:off x="1214325" y="1021275"/>
            <a:ext cx="10333200" cy="47700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 </a:t>
            </a:r>
            <a:endParaRPr/>
          </a:p>
          <a:p>
            <a:pPr indent="0" lvl="0" marL="0" rtl="0" algn="l">
              <a:spcBef>
                <a:spcPts val="600"/>
              </a:spcBef>
              <a:spcAft>
                <a:spcPts val="600"/>
              </a:spcAft>
              <a:buNone/>
            </a:pPr>
            <a:r>
              <a:rPr lang="en-US">
                <a:solidFill>
                  <a:srgbClr val="000000"/>
                </a:solidFill>
                <a:latin typeface="Merriweather"/>
                <a:ea typeface="Merriweather"/>
                <a:cs typeface="Merriweather"/>
                <a:sym typeface="Merriweather"/>
              </a:rPr>
              <a:t>The age group 46-60 has witnessed more </a:t>
            </a:r>
            <a:r>
              <a:rPr lang="en-US">
                <a:solidFill>
                  <a:srgbClr val="000000"/>
                </a:solidFill>
                <a:latin typeface="Merriweather"/>
                <a:ea typeface="Merriweather"/>
                <a:cs typeface="Merriweather"/>
                <a:sym typeface="Merriweather"/>
              </a:rPr>
              <a:t>number of churns followed by the age</a:t>
            </a:r>
            <a:r>
              <a:rPr lang="en-US">
                <a:solidFill>
                  <a:srgbClr val="000000"/>
                </a:solidFill>
                <a:latin typeface="Merriweather"/>
                <a:ea typeface="Merriweather"/>
                <a:cs typeface="Merriweather"/>
                <a:sym typeface="Merriweather"/>
              </a:rPr>
              <a:t> group 61-75.</a:t>
            </a:r>
            <a:endParaRPr>
              <a:solidFill>
                <a:srgbClr val="000000"/>
              </a:solidFill>
              <a:latin typeface="Merriweather"/>
              <a:ea typeface="Merriweather"/>
              <a:cs typeface="Merriweather"/>
              <a:sym typeface="Merriweather"/>
            </a:endParaRPr>
          </a:p>
        </p:txBody>
      </p:sp>
      <p:pic>
        <p:nvPicPr>
          <p:cNvPr id="165" name="Google Shape;165;g75c6d25c30_2_23"/>
          <p:cNvPicPr preferRelativeResize="0"/>
          <p:nvPr/>
        </p:nvPicPr>
        <p:blipFill rotWithShape="1">
          <a:blip r:embed="rId3">
            <a:alphaModFix/>
          </a:blip>
          <a:srcRect b="-4979" l="0" r="0" t="4980"/>
          <a:stretch/>
        </p:blipFill>
        <p:spPr>
          <a:xfrm>
            <a:off x="3276388" y="2694038"/>
            <a:ext cx="5639225" cy="3866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g75c6d25c30_2_33"/>
          <p:cNvSpPr txBox="1"/>
          <p:nvPr>
            <p:ph type="title"/>
          </p:nvPr>
        </p:nvSpPr>
        <p:spPr>
          <a:xfrm>
            <a:off x="1141425" y="609600"/>
            <a:ext cx="9906000" cy="788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EXPLORATORY DATA ANALYSIS</a:t>
            </a:r>
            <a:endParaRPr/>
          </a:p>
          <a:p>
            <a:pPr indent="0" lvl="0" marL="0" rtl="0" algn="l">
              <a:spcBef>
                <a:spcPts val="0"/>
              </a:spcBef>
              <a:spcAft>
                <a:spcPts val="0"/>
              </a:spcAft>
              <a:buNone/>
            </a:pPr>
            <a:r>
              <a:t/>
            </a:r>
            <a:endParaRPr/>
          </a:p>
        </p:txBody>
      </p:sp>
      <p:sp>
        <p:nvSpPr>
          <p:cNvPr id="171" name="Google Shape;171;g75c6d25c30_2_33"/>
          <p:cNvSpPr txBox="1"/>
          <p:nvPr>
            <p:ph idx="1" type="body"/>
          </p:nvPr>
        </p:nvSpPr>
        <p:spPr>
          <a:xfrm>
            <a:off x="1143000" y="1094850"/>
            <a:ext cx="9906000" cy="5133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sz="2200"/>
          </a:p>
          <a:p>
            <a:pPr indent="0" lvl="0" marL="0" rtl="0" algn="l">
              <a:spcBef>
                <a:spcPts val="600"/>
              </a:spcBef>
              <a:spcAft>
                <a:spcPts val="600"/>
              </a:spcAft>
              <a:buNone/>
            </a:pPr>
            <a:r>
              <a:rPr lang="en-US" sz="2200">
                <a:solidFill>
                  <a:srgbClr val="000000"/>
                </a:solidFill>
                <a:latin typeface="Merriweather"/>
                <a:ea typeface="Merriweather"/>
                <a:cs typeface="Merriweather"/>
                <a:sym typeface="Merriweather"/>
              </a:rPr>
              <a:t>The graph shows that the males have comparatively higher number of bank accounts than their counterparts and their exit rate is lower too</a:t>
            </a:r>
            <a:endParaRPr sz="2200">
              <a:solidFill>
                <a:srgbClr val="000000"/>
              </a:solidFill>
              <a:latin typeface="Merriweather"/>
              <a:ea typeface="Merriweather"/>
              <a:cs typeface="Merriweather"/>
              <a:sym typeface="Merriweather"/>
            </a:endParaRPr>
          </a:p>
        </p:txBody>
      </p:sp>
      <p:pic>
        <p:nvPicPr>
          <p:cNvPr id="172" name="Google Shape;172;g75c6d25c30_2_33"/>
          <p:cNvPicPr preferRelativeResize="0"/>
          <p:nvPr/>
        </p:nvPicPr>
        <p:blipFill>
          <a:blip r:embed="rId3">
            <a:alphaModFix/>
          </a:blip>
          <a:stretch>
            <a:fillRect/>
          </a:stretch>
        </p:blipFill>
        <p:spPr>
          <a:xfrm>
            <a:off x="2951650" y="2646725"/>
            <a:ext cx="4724400" cy="3581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g75c6d25c30_2_38"/>
          <p:cNvSpPr txBox="1"/>
          <p:nvPr>
            <p:ph type="title"/>
          </p:nvPr>
        </p:nvSpPr>
        <p:spPr>
          <a:xfrm>
            <a:off x="1141425" y="609600"/>
            <a:ext cx="9906000" cy="730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EXPLORATORY DATA ANALYSIS</a:t>
            </a:r>
            <a:endParaRPr/>
          </a:p>
        </p:txBody>
      </p:sp>
      <p:sp>
        <p:nvSpPr>
          <p:cNvPr id="178" name="Google Shape;178;g75c6d25c30_2_38"/>
          <p:cNvSpPr txBox="1"/>
          <p:nvPr>
            <p:ph idx="1" type="body"/>
          </p:nvPr>
        </p:nvSpPr>
        <p:spPr>
          <a:xfrm>
            <a:off x="1141425" y="1615725"/>
            <a:ext cx="9906000" cy="4175400"/>
          </a:xfrm>
          <a:prstGeom prst="rect">
            <a:avLst/>
          </a:prstGeom>
        </p:spPr>
        <p:txBody>
          <a:bodyPr anchorCtr="0" anchor="t" bIns="45700" lIns="91425" spcFirstLastPara="1" rIns="91425" wrap="square" tIns="45700">
            <a:noAutofit/>
          </a:bodyPr>
          <a:lstStyle/>
          <a:p>
            <a:pPr indent="0" lvl="0" marL="0" rtl="0" algn="l">
              <a:spcBef>
                <a:spcPts val="360"/>
              </a:spcBef>
              <a:spcAft>
                <a:spcPts val="600"/>
              </a:spcAft>
              <a:buNone/>
            </a:pPr>
            <a:r>
              <a:rPr lang="en-US" sz="2200">
                <a:solidFill>
                  <a:srgbClr val="000000"/>
                </a:solidFill>
                <a:latin typeface="Merriweather"/>
                <a:ea typeface="Merriweather"/>
                <a:cs typeface="Merriweather"/>
                <a:sym typeface="Merriweather"/>
              </a:rPr>
              <a:t>The percentage of retention and exit is approximately same across all age groups</a:t>
            </a:r>
            <a:endParaRPr sz="2200">
              <a:solidFill>
                <a:srgbClr val="000000"/>
              </a:solidFill>
              <a:latin typeface="Merriweather"/>
              <a:ea typeface="Merriweather"/>
              <a:cs typeface="Merriweather"/>
              <a:sym typeface="Merriweather"/>
            </a:endParaRPr>
          </a:p>
        </p:txBody>
      </p:sp>
      <p:pic>
        <p:nvPicPr>
          <p:cNvPr id="179" name="Google Shape;179;g75c6d25c30_2_38"/>
          <p:cNvPicPr preferRelativeResize="0"/>
          <p:nvPr/>
        </p:nvPicPr>
        <p:blipFill>
          <a:blip r:embed="rId3">
            <a:alphaModFix/>
          </a:blip>
          <a:stretch>
            <a:fillRect/>
          </a:stretch>
        </p:blipFill>
        <p:spPr>
          <a:xfrm>
            <a:off x="3957675" y="2400225"/>
            <a:ext cx="4781550" cy="3390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g6bd4fae931_0_26"/>
          <p:cNvSpPr txBox="1"/>
          <p:nvPr>
            <p:ph type="title"/>
          </p:nvPr>
        </p:nvSpPr>
        <p:spPr>
          <a:xfrm>
            <a:off x="1143000" y="208075"/>
            <a:ext cx="9906000" cy="1365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CLASSIFICATION MODELS:</a:t>
            </a:r>
            <a:endParaRPr/>
          </a:p>
        </p:txBody>
      </p:sp>
      <p:sp>
        <p:nvSpPr>
          <p:cNvPr id="185" name="Google Shape;185;g6bd4fae931_0_26"/>
          <p:cNvSpPr txBox="1"/>
          <p:nvPr>
            <p:ph idx="1" type="body"/>
          </p:nvPr>
        </p:nvSpPr>
        <p:spPr>
          <a:xfrm>
            <a:off x="1143000" y="1945125"/>
            <a:ext cx="9906000" cy="4506300"/>
          </a:xfrm>
          <a:prstGeom prst="rect">
            <a:avLst/>
          </a:prstGeom>
        </p:spPr>
        <p:txBody>
          <a:bodyPr anchorCtr="0" anchor="ctr" bIns="45700" lIns="91425" spcFirstLastPara="1" rIns="91425" wrap="square" tIns="45700">
            <a:noAutofit/>
          </a:bodyPr>
          <a:lstStyle/>
          <a:p>
            <a:pPr indent="-368300" lvl="0" marL="457200" rtl="0" algn="l">
              <a:spcBef>
                <a:spcPts val="360"/>
              </a:spcBef>
              <a:spcAft>
                <a:spcPts val="0"/>
              </a:spcAft>
              <a:buClr>
                <a:srgbClr val="000000"/>
              </a:buClr>
              <a:buSzPts val="2200"/>
              <a:buFont typeface="Merriweather"/>
              <a:buChar char="●"/>
            </a:pPr>
            <a:r>
              <a:rPr lang="en-US" sz="2200">
                <a:solidFill>
                  <a:srgbClr val="000000"/>
                </a:solidFill>
                <a:latin typeface="Merriweather"/>
                <a:ea typeface="Merriweather"/>
                <a:cs typeface="Merriweather"/>
                <a:sym typeface="Merriweather"/>
              </a:rPr>
              <a:t>K Nearest Neighbour</a:t>
            </a:r>
            <a:endParaRPr sz="2200">
              <a:solidFill>
                <a:srgbClr val="000000"/>
              </a:solidFill>
              <a:latin typeface="Merriweather"/>
              <a:ea typeface="Merriweather"/>
              <a:cs typeface="Merriweather"/>
              <a:sym typeface="Merriweather"/>
            </a:endParaRPr>
          </a:p>
          <a:p>
            <a:pPr indent="0" lvl="0" marL="457200" rtl="0" algn="l">
              <a:spcBef>
                <a:spcPts val="600"/>
              </a:spcBef>
              <a:spcAft>
                <a:spcPts val="0"/>
              </a:spcAft>
              <a:buNone/>
            </a:pPr>
            <a:r>
              <a:t/>
            </a:r>
            <a:endParaRPr sz="2200">
              <a:solidFill>
                <a:srgbClr val="000000"/>
              </a:solidFill>
              <a:latin typeface="Merriweather"/>
              <a:ea typeface="Merriweather"/>
              <a:cs typeface="Merriweather"/>
              <a:sym typeface="Merriweather"/>
            </a:endParaRPr>
          </a:p>
          <a:p>
            <a:pPr indent="-368300" lvl="0" marL="457200" rtl="0" algn="l">
              <a:spcBef>
                <a:spcPts val="600"/>
              </a:spcBef>
              <a:spcAft>
                <a:spcPts val="0"/>
              </a:spcAft>
              <a:buClr>
                <a:srgbClr val="000000"/>
              </a:buClr>
              <a:buSzPts val="2200"/>
              <a:buFont typeface="Merriweather"/>
              <a:buChar char="●"/>
            </a:pPr>
            <a:r>
              <a:rPr lang="en-US" sz="2200">
                <a:solidFill>
                  <a:srgbClr val="000000"/>
                </a:solidFill>
                <a:latin typeface="Merriweather"/>
                <a:ea typeface="Merriweather"/>
                <a:cs typeface="Merriweather"/>
                <a:sym typeface="Merriweather"/>
              </a:rPr>
              <a:t>Decision Tree</a:t>
            </a:r>
            <a:endParaRPr sz="2200">
              <a:solidFill>
                <a:srgbClr val="000000"/>
              </a:solidFill>
              <a:latin typeface="Merriweather"/>
              <a:ea typeface="Merriweather"/>
              <a:cs typeface="Merriweather"/>
              <a:sym typeface="Merriweather"/>
            </a:endParaRPr>
          </a:p>
          <a:p>
            <a:pPr indent="0" lvl="0" marL="457200" rtl="0" algn="l">
              <a:spcBef>
                <a:spcPts val="600"/>
              </a:spcBef>
              <a:spcAft>
                <a:spcPts val="0"/>
              </a:spcAft>
              <a:buNone/>
            </a:pPr>
            <a:r>
              <a:t/>
            </a:r>
            <a:endParaRPr sz="2200">
              <a:solidFill>
                <a:srgbClr val="000000"/>
              </a:solidFill>
              <a:latin typeface="Merriweather"/>
              <a:ea typeface="Merriweather"/>
              <a:cs typeface="Merriweather"/>
              <a:sym typeface="Merriweather"/>
            </a:endParaRPr>
          </a:p>
          <a:p>
            <a:pPr indent="-368300" lvl="0" marL="457200" rtl="0" algn="l">
              <a:spcBef>
                <a:spcPts val="600"/>
              </a:spcBef>
              <a:spcAft>
                <a:spcPts val="0"/>
              </a:spcAft>
              <a:buClr>
                <a:srgbClr val="000000"/>
              </a:buClr>
              <a:buSzPts val="2200"/>
              <a:buFont typeface="Merriweather"/>
              <a:buChar char="●"/>
            </a:pPr>
            <a:r>
              <a:rPr lang="en-US" sz="2200">
                <a:solidFill>
                  <a:srgbClr val="000000"/>
                </a:solidFill>
                <a:latin typeface="Merriweather"/>
                <a:ea typeface="Merriweather"/>
                <a:cs typeface="Merriweather"/>
                <a:sym typeface="Merriweather"/>
              </a:rPr>
              <a:t>Random Forest</a:t>
            </a:r>
            <a:endParaRPr sz="2200">
              <a:solidFill>
                <a:srgbClr val="000000"/>
              </a:solidFill>
              <a:latin typeface="Merriweather"/>
              <a:ea typeface="Merriweather"/>
              <a:cs typeface="Merriweather"/>
              <a:sym typeface="Merriweather"/>
            </a:endParaRPr>
          </a:p>
          <a:p>
            <a:pPr indent="0" lvl="0" marL="457200" rtl="0" algn="l">
              <a:spcBef>
                <a:spcPts val="600"/>
              </a:spcBef>
              <a:spcAft>
                <a:spcPts val="0"/>
              </a:spcAft>
              <a:buNone/>
            </a:pPr>
            <a:r>
              <a:t/>
            </a:r>
            <a:endParaRPr sz="2200">
              <a:solidFill>
                <a:srgbClr val="000000"/>
              </a:solidFill>
              <a:latin typeface="Merriweather"/>
              <a:ea typeface="Merriweather"/>
              <a:cs typeface="Merriweather"/>
              <a:sym typeface="Merriweather"/>
            </a:endParaRPr>
          </a:p>
          <a:p>
            <a:pPr indent="-368300" lvl="0" marL="457200" rtl="0" algn="l">
              <a:spcBef>
                <a:spcPts val="600"/>
              </a:spcBef>
              <a:spcAft>
                <a:spcPts val="0"/>
              </a:spcAft>
              <a:buClr>
                <a:srgbClr val="000000"/>
              </a:buClr>
              <a:buSzPts val="2200"/>
              <a:buFont typeface="Merriweather"/>
              <a:buChar char="●"/>
            </a:pPr>
            <a:r>
              <a:rPr lang="en-US" sz="2200">
                <a:solidFill>
                  <a:srgbClr val="000000"/>
                </a:solidFill>
                <a:latin typeface="Merriweather"/>
                <a:ea typeface="Merriweather"/>
                <a:cs typeface="Merriweather"/>
                <a:sym typeface="Merriweather"/>
              </a:rPr>
              <a:t>Naive Bayes</a:t>
            </a:r>
            <a:endParaRPr sz="2200">
              <a:solidFill>
                <a:srgbClr val="000000"/>
              </a:solidFill>
              <a:latin typeface="Merriweather"/>
              <a:ea typeface="Merriweather"/>
              <a:cs typeface="Merriweather"/>
              <a:sym typeface="Merriweather"/>
            </a:endParaRPr>
          </a:p>
          <a:p>
            <a:pPr indent="0" lvl="0" marL="457200" rtl="0" algn="l">
              <a:spcBef>
                <a:spcPts val="600"/>
              </a:spcBef>
              <a:spcAft>
                <a:spcPts val="0"/>
              </a:spcAft>
              <a:buNone/>
            </a:pPr>
            <a:r>
              <a:t/>
            </a:r>
            <a:endParaRPr sz="2200">
              <a:solidFill>
                <a:srgbClr val="000000"/>
              </a:solidFill>
              <a:latin typeface="Merriweather"/>
              <a:ea typeface="Merriweather"/>
              <a:cs typeface="Merriweather"/>
              <a:sym typeface="Merriweather"/>
            </a:endParaRPr>
          </a:p>
          <a:p>
            <a:pPr indent="-368300" lvl="0" marL="457200" rtl="0" algn="l">
              <a:spcBef>
                <a:spcPts val="600"/>
              </a:spcBef>
              <a:spcAft>
                <a:spcPts val="0"/>
              </a:spcAft>
              <a:buClr>
                <a:srgbClr val="000000"/>
              </a:buClr>
              <a:buSzPts val="2200"/>
              <a:buFont typeface="Merriweather"/>
              <a:buChar char="●"/>
            </a:pPr>
            <a:r>
              <a:rPr lang="en-US" sz="2200">
                <a:solidFill>
                  <a:srgbClr val="000000"/>
                </a:solidFill>
                <a:latin typeface="Merriweather"/>
                <a:ea typeface="Merriweather"/>
                <a:cs typeface="Merriweather"/>
                <a:sym typeface="Merriweather"/>
              </a:rPr>
              <a:t>Artificial Neural Network</a:t>
            </a:r>
            <a:endParaRPr sz="2200">
              <a:solidFill>
                <a:srgbClr val="000000"/>
              </a:solidFill>
              <a:latin typeface="Merriweather"/>
              <a:ea typeface="Merriweather"/>
              <a:cs typeface="Merriweather"/>
              <a:sym typeface="Merriweather"/>
            </a:endParaRPr>
          </a:p>
          <a:p>
            <a:pPr indent="0" lvl="0" marL="457200" rtl="0" algn="l">
              <a:spcBef>
                <a:spcPts val="600"/>
              </a:spcBef>
              <a:spcAft>
                <a:spcPts val="0"/>
              </a:spcAft>
              <a:buNone/>
            </a:pPr>
            <a:r>
              <a:t/>
            </a:r>
            <a:endParaRPr sz="2200">
              <a:solidFill>
                <a:srgbClr val="000000"/>
              </a:solidFill>
              <a:latin typeface="Merriweather"/>
              <a:ea typeface="Merriweather"/>
              <a:cs typeface="Merriweather"/>
              <a:sym typeface="Merriweather"/>
            </a:endParaRPr>
          </a:p>
          <a:p>
            <a:pPr indent="-368300" lvl="0" marL="457200" rtl="0" algn="l">
              <a:spcBef>
                <a:spcPts val="600"/>
              </a:spcBef>
              <a:spcAft>
                <a:spcPts val="0"/>
              </a:spcAft>
              <a:buClr>
                <a:srgbClr val="000000"/>
              </a:buClr>
              <a:buSzPts val="2200"/>
              <a:buFont typeface="Merriweather"/>
              <a:buChar char="●"/>
            </a:pPr>
            <a:r>
              <a:rPr lang="en-US" sz="2200">
                <a:solidFill>
                  <a:srgbClr val="000000"/>
                </a:solidFill>
                <a:latin typeface="Merriweather"/>
                <a:ea typeface="Merriweather"/>
                <a:cs typeface="Merriweather"/>
                <a:sym typeface="Merriweather"/>
              </a:rPr>
              <a:t>Support</a:t>
            </a:r>
            <a:r>
              <a:rPr lang="en-US" sz="2200">
                <a:solidFill>
                  <a:srgbClr val="000000"/>
                </a:solidFill>
                <a:latin typeface="Merriweather"/>
                <a:ea typeface="Merriweather"/>
                <a:cs typeface="Merriweather"/>
                <a:sym typeface="Merriweather"/>
              </a:rPr>
              <a:t> Vector Machine</a:t>
            </a:r>
            <a:endParaRPr sz="2200">
              <a:solidFill>
                <a:srgbClr val="000000"/>
              </a:solidFill>
              <a:latin typeface="Merriweather"/>
              <a:ea typeface="Merriweather"/>
              <a:cs typeface="Merriweather"/>
              <a:sym typeface="Merriweather"/>
            </a:endParaRPr>
          </a:p>
          <a:p>
            <a:pPr indent="0" lvl="0" marL="0" rtl="0" algn="l">
              <a:spcBef>
                <a:spcPts val="600"/>
              </a:spcBef>
              <a:spcAft>
                <a:spcPts val="600"/>
              </a:spcAft>
              <a:buNone/>
            </a:pPr>
            <a:r>
              <a:t/>
            </a:r>
            <a:endParaRPr>
              <a:solidFill>
                <a:srgbClr val="000000"/>
              </a:solidFill>
              <a:latin typeface="Merriweather"/>
              <a:ea typeface="Merriweather"/>
              <a:cs typeface="Merriweather"/>
              <a:sym typeface="Merriweathe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g6bd4fae931_0_31"/>
          <p:cNvSpPr txBox="1"/>
          <p:nvPr>
            <p:ph type="title"/>
          </p:nvPr>
        </p:nvSpPr>
        <p:spPr>
          <a:xfrm>
            <a:off x="1143000" y="-64250"/>
            <a:ext cx="9906000" cy="1281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K NEAREST NEIGHBOUR</a:t>
            </a:r>
            <a:endParaRPr/>
          </a:p>
        </p:txBody>
      </p:sp>
      <p:sp>
        <p:nvSpPr>
          <p:cNvPr id="191" name="Google Shape;191;g6bd4fae931_0_31"/>
          <p:cNvSpPr txBox="1"/>
          <p:nvPr>
            <p:ph idx="1" type="body"/>
          </p:nvPr>
        </p:nvSpPr>
        <p:spPr>
          <a:xfrm>
            <a:off x="1062300" y="903625"/>
            <a:ext cx="9906000" cy="4841100"/>
          </a:xfrm>
          <a:prstGeom prst="rect">
            <a:avLst/>
          </a:prstGeom>
        </p:spPr>
        <p:txBody>
          <a:bodyPr anchorCtr="0" anchor="ctr" bIns="45700" lIns="91425" spcFirstLastPara="1" rIns="91425" wrap="square" tIns="45700">
            <a:noAutofit/>
          </a:bodyPr>
          <a:lstStyle/>
          <a:p>
            <a:pPr indent="-368300" lvl="0" marL="457200" rtl="0" algn="l">
              <a:lnSpc>
                <a:spcPct val="115000"/>
              </a:lnSpc>
              <a:spcBef>
                <a:spcPts val="1200"/>
              </a:spcBef>
              <a:spcAft>
                <a:spcPts val="0"/>
              </a:spcAft>
              <a:buClr>
                <a:srgbClr val="000000"/>
              </a:buClr>
              <a:buSzPts val="2200"/>
              <a:buFont typeface="Merriweather"/>
              <a:buChar char="●"/>
            </a:pPr>
            <a:r>
              <a:rPr lang="en-US" sz="2200">
                <a:solidFill>
                  <a:srgbClr val="000000"/>
                </a:solidFill>
                <a:latin typeface="Merriweather"/>
                <a:ea typeface="Merriweather"/>
                <a:cs typeface="Merriweather"/>
                <a:sym typeface="Merriweather"/>
              </a:rPr>
              <a:t>Uns</a:t>
            </a:r>
            <a:r>
              <a:rPr lang="en-US" sz="2200" cap="none">
                <a:solidFill>
                  <a:srgbClr val="000000"/>
                </a:solidFill>
                <a:latin typeface="Merriweather"/>
                <a:ea typeface="Merriweather"/>
                <a:cs typeface="Merriweather"/>
                <a:sym typeface="Merriweather"/>
              </a:rPr>
              <a:t>upervised method - Where a target variable is specified – The algorithm “learns” from the examples by determining which values of the predictor variables are associated with different values of the target variable.</a:t>
            </a:r>
            <a:endParaRPr sz="2200" cap="none">
              <a:solidFill>
                <a:srgbClr val="000000"/>
              </a:solidFill>
              <a:latin typeface="Merriweather"/>
              <a:ea typeface="Merriweather"/>
              <a:cs typeface="Merriweather"/>
              <a:sym typeface="Merriweather"/>
            </a:endParaRPr>
          </a:p>
          <a:p>
            <a:pPr indent="-368300" lvl="0" marL="457200" rtl="0" algn="l">
              <a:spcBef>
                <a:spcPts val="1200"/>
              </a:spcBef>
              <a:spcAft>
                <a:spcPts val="0"/>
              </a:spcAft>
              <a:buClr>
                <a:srgbClr val="000000"/>
              </a:buClr>
              <a:buSzPts val="2200"/>
              <a:buFont typeface="Merriweather"/>
              <a:buChar char="●"/>
            </a:pPr>
            <a:r>
              <a:rPr lang="en-US" sz="2200">
                <a:solidFill>
                  <a:srgbClr val="212529"/>
                </a:solidFill>
                <a:highlight>
                  <a:schemeClr val="lt1"/>
                </a:highlight>
                <a:latin typeface="Merriweather"/>
                <a:ea typeface="Merriweather"/>
                <a:cs typeface="Merriweather"/>
                <a:sym typeface="Merriweather"/>
              </a:rPr>
              <a:t>The principle behind nearest neighbor methods is to find a predefined number of training samples closest in distance to the new point, and predict the label from these.</a:t>
            </a:r>
            <a:endParaRPr sz="2200">
              <a:solidFill>
                <a:srgbClr val="000000"/>
              </a:solidFill>
              <a:latin typeface="Merriweather"/>
              <a:ea typeface="Merriweather"/>
              <a:cs typeface="Merriweather"/>
              <a:sym typeface="Merriweather"/>
            </a:endParaRPr>
          </a:p>
          <a:p>
            <a:pPr indent="-368300" lvl="0" marL="457200" rtl="0" algn="l">
              <a:lnSpc>
                <a:spcPct val="115000"/>
              </a:lnSpc>
              <a:spcBef>
                <a:spcPts val="1200"/>
              </a:spcBef>
              <a:spcAft>
                <a:spcPts val="0"/>
              </a:spcAft>
              <a:buClr>
                <a:srgbClr val="000000"/>
              </a:buClr>
              <a:buSzPts val="2200"/>
              <a:buFont typeface="Merriweather"/>
              <a:buChar char="●"/>
            </a:pPr>
            <a:r>
              <a:rPr lang="en-US" sz="2200" cap="none">
                <a:solidFill>
                  <a:srgbClr val="000000"/>
                </a:solidFill>
                <a:latin typeface="Merriweather"/>
                <a:ea typeface="Merriweather"/>
                <a:cs typeface="Merriweather"/>
                <a:sym typeface="Merriweather"/>
              </a:rPr>
              <a:t>for k=1 		Accuracy : 0.7805</a:t>
            </a:r>
            <a:endParaRPr sz="2200" cap="none">
              <a:solidFill>
                <a:srgbClr val="000000"/>
              </a:solidFill>
              <a:latin typeface="Merriweather"/>
              <a:ea typeface="Merriweather"/>
              <a:cs typeface="Merriweather"/>
              <a:sym typeface="Merriweather"/>
            </a:endParaRPr>
          </a:p>
          <a:p>
            <a:pPr indent="-368300" lvl="0" marL="457200" rtl="0" algn="l">
              <a:lnSpc>
                <a:spcPct val="115000"/>
              </a:lnSpc>
              <a:spcBef>
                <a:spcPts val="0"/>
              </a:spcBef>
              <a:spcAft>
                <a:spcPts val="0"/>
              </a:spcAft>
              <a:buClr>
                <a:srgbClr val="000000"/>
              </a:buClr>
              <a:buSzPts val="2200"/>
              <a:buFont typeface="Merriweather"/>
              <a:buChar char="●"/>
            </a:pPr>
            <a:r>
              <a:rPr lang="en-US" sz="2200" cap="none">
                <a:solidFill>
                  <a:srgbClr val="000000"/>
                </a:solidFill>
                <a:latin typeface="Merriweather"/>
                <a:ea typeface="Merriweather"/>
                <a:cs typeface="Merriweather"/>
                <a:sym typeface="Merriweather"/>
              </a:rPr>
              <a:t>for k=5 		</a:t>
            </a:r>
            <a:r>
              <a:rPr lang="en-US" sz="2200" cap="none">
                <a:solidFill>
                  <a:srgbClr val="000000"/>
                </a:solidFill>
                <a:latin typeface="Merriweather"/>
                <a:ea typeface="Merriweather"/>
                <a:cs typeface="Merriweather"/>
                <a:sym typeface="Merriweather"/>
              </a:rPr>
              <a:t>Accuracy : 0.8095</a:t>
            </a:r>
            <a:endParaRPr sz="2200" cap="none">
              <a:solidFill>
                <a:srgbClr val="000000"/>
              </a:solidFill>
              <a:latin typeface="Merriweather"/>
              <a:ea typeface="Merriweather"/>
              <a:cs typeface="Merriweather"/>
              <a:sym typeface="Merriweather"/>
            </a:endParaRPr>
          </a:p>
          <a:p>
            <a:pPr indent="-368300" lvl="0" marL="457200" rtl="0" algn="l">
              <a:lnSpc>
                <a:spcPct val="115000"/>
              </a:lnSpc>
              <a:spcBef>
                <a:spcPts val="0"/>
              </a:spcBef>
              <a:spcAft>
                <a:spcPts val="0"/>
              </a:spcAft>
              <a:buClr>
                <a:srgbClr val="000000"/>
              </a:buClr>
              <a:buSzPts val="2200"/>
              <a:buFont typeface="Merriweather"/>
              <a:buChar char="●"/>
            </a:pPr>
            <a:r>
              <a:rPr lang="en-US" sz="2200" cap="none">
                <a:solidFill>
                  <a:srgbClr val="000000"/>
                </a:solidFill>
                <a:latin typeface="Merriweather"/>
                <a:ea typeface="Merriweather"/>
                <a:cs typeface="Merriweather"/>
                <a:sym typeface="Merriweather"/>
              </a:rPr>
              <a:t>for k=10 	       </a:t>
            </a:r>
            <a:r>
              <a:rPr lang="en-US" sz="2200" cap="none">
                <a:solidFill>
                  <a:srgbClr val="000000"/>
                </a:solidFill>
                <a:latin typeface="Merriweather"/>
                <a:ea typeface="Merriweather"/>
                <a:cs typeface="Merriweather"/>
                <a:sym typeface="Merriweather"/>
              </a:rPr>
              <a:t>Accuracy : 0.812</a:t>
            </a:r>
            <a:endParaRPr sz="2200" cap="none">
              <a:solidFill>
                <a:srgbClr val="000000"/>
              </a:solidFill>
              <a:latin typeface="Merriweather"/>
              <a:ea typeface="Merriweather"/>
              <a:cs typeface="Merriweather"/>
              <a:sym typeface="Merriweather"/>
            </a:endParaRPr>
          </a:p>
          <a:p>
            <a:pPr indent="0" lvl="0" marL="457200" rtl="0" algn="l">
              <a:spcBef>
                <a:spcPts val="1200"/>
              </a:spcBef>
              <a:spcAft>
                <a:spcPts val="600"/>
              </a:spcAft>
              <a:buNone/>
            </a:pPr>
            <a:r>
              <a:t/>
            </a:r>
            <a:endParaRPr>
              <a:solidFill>
                <a:srgbClr val="000000"/>
              </a:solidFill>
              <a:latin typeface="Merriweather"/>
              <a:ea typeface="Merriweather"/>
              <a:cs typeface="Merriweather"/>
              <a:sym typeface="Merriweathe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g6c0229f560_7_589"/>
          <p:cNvSpPr txBox="1"/>
          <p:nvPr>
            <p:ph type="title"/>
          </p:nvPr>
        </p:nvSpPr>
        <p:spPr>
          <a:xfrm>
            <a:off x="415600" y="593367"/>
            <a:ext cx="11360700" cy="9432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K NEAREST NEIGHBOUR</a:t>
            </a:r>
            <a:endParaRPr/>
          </a:p>
          <a:p>
            <a:pPr indent="0" lvl="0" marL="0" rtl="0" algn="l">
              <a:spcBef>
                <a:spcPts val="0"/>
              </a:spcBef>
              <a:spcAft>
                <a:spcPts val="0"/>
              </a:spcAft>
              <a:buNone/>
            </a:pPr>
            <a:r>
              <a:t/>
            </a:r>
            <a:endParaRPr/>
          </a:p>
        </p:txBody>
      </p:sp>
      <p:sp>
        <p:nvSpPr>
          <p:cNvPr id="197" name="Google Shape;197;g6c0229f560_7_589"/>
          <p:cNvSpPr txBox="1"/>
          <p:nvPr>
            <p:ph idx="1" type="body"/>
          </p:nvPr>
        </p:nvSpPr>
        <p:spPr>
          <a:xfrm>
            <a:off x="415600" y="1688433"/>
            <a:ext cx="11360700" cy="4403700"/>
          </a:xfrm>
          <a:prstGeom prst="rect">
            <a:avLst/>
          </a:prstGeom>
        </p:spPr>
        <p:txBody>
          <a:bodyPr anchorCtr="0" anchor="t" bIns="121900" lIns="121900" spcFirstLastPara="1" rIns="121900" wrap="square" tIns="121900">
            <a:noAutofit/>
          </a:bodyPr>
          <a:lstStyle/>
          <a:p>
            <a:pPr indent="0" lvl="0" marL="0" rtl="0" algn="l">
              <a:lnSpc>
                <a:spcPct val="100000"/>
              </a:lnSpc>
              <a:spcBef>
                <a:spcPts val="0"/>
              </a:spcBef>
              <a:spcAft>
                <a:spcPts val="0"/>
              </a:spcAft>
              <a:buNone/>
            </a:pPr>
            <a:r>
              <a:rPr lang="en-US" sz="1800">
                <a:solidFill>
                  <a:srgbClr val="000000"/>
                </a:solidFill>
                <a:latin typeface="Merriweather"/>
                <a:ea typeface="Merriweather"/>
                <a:cs typeface="Merriweather"/>
                <a:sym typeface="Merriweather"/>
              </a:rPr>
              <a:t>Accuracy :  0.812   </a:t>
            </a:r>
            <a:endParaRPr sz="1800">
              <a:solidFill>
                <a:srgbClr val="000000"/>
              </a:solidFill>
              <a:latin typeface="Merriweather"/>
              <a:ea typeface="Merriweather"/>
              <a:cs typeface="Merriweather"/>
              <a:sym typeface="Merriweather"/>
            </a:endParaRPr>
          </a:p>
          <a:p>
            <a:pPr indent="0" lvl="0" marL="0" rtl="0" algn="l">
              <a:lnSpc>
                <a:spcPct val="100000"/>
              </a:lnSpc>
              <a:spcBef>
                <a:spcPts val="0"/>
              </a:spcBef>
              <a:spcAft>
                <a:spcPts val="0"/>
              </a:spcAft>
              <a:buNone/>
            </a:pPr>
            <a:r>
              <a:t/>
            </a:r>
            <a:endParaRPr sz="1800">
              <a:solidFill>
                <a:srgbClr val="000000"/>
              </a:solidFill>
              <a:latin typeface="Merriweather"/>
              <a:ea typeface="Merriweather"/>
              <a:cs typeface="Merriweather"/>
              <a:sym typeface="Merriweather"/>
            </a:endParaRPr>
          </a:p>
          <a:p>
            <a:pPr indent="0" lvl="0" marL="0" rtl="0" algn="l">
              <a:lnSpc>
                <a:spcPct val="100000"/>
              </a:lnSpc>
              <a:spcBef>
                <a:spcPts val="0"/>
              </a:spcBef>
              <a:spcAft>
                <a:spcPts val="0"/>
              </a:spcAft>
              <a:buNone/>
            </a:pPr>
            <a:r>
              <a:rPr lang="en-US" sz="1800">
                <a:solidFill>
                  <a:srgbClr val="000000"/>
                </a:solidFill>
                <a:latin typeface="Merriweather"/>
                <a:ea typeface="Merriweather"/>
                <a:cs typeface="Merriweather"/>
                <a:sym typeface="Merriweather"/>
              </a:rPr>
              <a:t>              precision    recall  f1-score   support</a:t>
            </a:r>
            <a:endParaRPr sz="1800">
              <a:solidFill>
                <a:srgbClr val="000000"/>
              </a:solidFill>
              <a:latin typeface="Merriweather"/>
              <a:ea typeface="Merriweather"/>
              <a:cs typeface="Merriweather"/>
              <a:sym typeface="Merriweather"/>
            </a:endParaRPr>
          </a:p>
          <a:p>
            <a:pPr indent="0" lvl="0" marL="0" rtl="0" algn="l">
              <a:lnSpc>
                <a:spcPct val="100000"/>
              </a:lnSpc>
              <a:spcBef>
                <a:spcPts val="0"/>
              </a:spcBef>
              <a:spcAft>
                <a:spcPts val="0"/>
              </a:spcAft>
              <a:buNone/>
            </a:pPr>
            <a:r>
              <a:t/>
            </a:r>
            <a:endParaRPr sz="1800">
              <a:solidFill>
                <a:srgbClr val="000000"/>
              </a:solidFill>
              <a:latin typeface="Merriweather"/>
              <a:ea typeface="Merriweather"/>
              <a:cs typeface="Merriweather"/>
              <a:sym typeface="Merriweather"/>
            </a:endParaRPr>
          </a:p>
          <a:p>
            <a:pPr indent="0" lvl="0" marL="0" rtl="0" algn="l">
              <a:lnSpc>
                <a:spcPct val="100000"/>
              </a:lnSpc>
              <a:spcBef>
                <a:spcPts val="0"/>
              </a:spcBef>
              <a:spcAft>
                <a:spcPts val="0"/>
              </a:spcAft>
              <a:buNone/>
            </a:pPr>
            <a:r>
              <a:rPr lang="en-US" sz="1800">
                <a:solidFill>
                  <a:srgbClr val="000000"/>
                </a:solidFill>
                <a:latin typeface="Merriweather"/>
                <a:ea typeface="Merriweather"/>
                <a:cs typeface="Merriweather"/>
                <a:sym typeface="Merriweather"/>
              </a:rPr>
              <a:t>           0       0.86      0.97      0.91      7963</a:t>
            </a:r>
            <a:endParaRPr sz="1800">
              <a:solidFill>
                <a:srgbClr val="000000"/>
              </a:solidFill>
              <a:latin typeface="Merriweather"/>
              <a:ea typeface="Merriweather"/>
              <a:cs typeface="Merriweather"/>
              <a:sym typeface="Merriweather"/>
            </a:endParaRPr>
          </a:p>
          <a:p>
            <a:pPr indent="0" lvl="0" marL="0" rtl="0" algn="l">
              <a:lnSpc>
                <a:spcPct val="100000"/>
              </a:lnSpc>
              <a:spcBef>
                <a:spcPts val="0"/>
              </a:spcBef>
              <a:spcAft>
                <a:spcPts val="0"/>
              </a:spcAft>
              <a:buNone/>
            </a:pPr>
            <a:r>
              <a:rPr lang="en-US" sz="1800">
                <a:solidFill>
                  <a:srgbClr val="000000"/>
                </a:solidFill>
                <a:latin typeface="Merriweather"/>
                <a:ea typeface="Merriweather"/>
                <a:cs typeface="Merriweather"/>
                <a:sym typeface="Merriweather"/>
              </a:rPr>
              <a:t>           1       0.74      0.36      0.49      2037</a:t>
            </a:r>
            <a:endParaRPr sz="1800">
              <a:solidFill>
                <a:srgbClr val="000000"/>
              </a:solidFill>
              <a:latin typeface="Merriweather"/>
              <a:ea typeface="Merriweather"/>
              <a:cs typeface="Merriweather"/>
              <a:sym typeface="Merriweather"/>
            </a:endParaRPr>
          </a:p>
          <a:p>
            <a:pPr indent="0" lvl="0" marL="0" rtl="0" algn="l">
              <a:lnSpc>
                <a:spcPct val="100000"/>
              </a:lnSpc>
              <a:spcBef>
                <a:spcPts val="0"/>
              </a:spcBef>
              <a:spcAft>
                <a:spcPts val="0"/>
              </a:spcAft>
              <a:buNone/>
            </a:pPr>
            <a:r>
              <a:t/>
            </a:r>
            <a:endParaRPr sz="1800">
              <a:solidFill>
                <a:srgbClr val="000000"/>
              </a:solidFill>
              <a:latin typeface="Merriweather"/>
              <a:ea typeface="Merriweather"/>
              <a:cs typeface="Merriweather"/>
              <a:sym typeface="Merriweather"/>
            </a:endParaRPr>
          </a:p>
          <a:p>
            <a:pPr indent="0" lvl="0" marL="0" rtl="0" algn="l">
              <a:lnSpc>
                <a:spcPct val="100000"/>
              </a:lnSpc>
              <a:spcBef>
                <a:spcPts val="0"/>
              </a:spcBef>
              <a:spcAft>
                <a:spcPts val="0"/>
              </a:spcAft>
              <a:buNone/>
            </a:pPr>
            <a:r>
              <a:rPr lang="en-US" sz="1800">
                <a:solidFill>
                  <a:srgbClr val="000000"/>
                </a:solidFill>
                <a:latin typeface="Merriweather"/>
                <a:ea typeface="Merriweather"/>
                <a:cs typeface="Merriweather"/>
                <a:sym typeface="Merriweather"/>
              </a:rPr>
              <a:t>    accuracy                                          0.84     10000</a:t>
            </a:r>
            <a:endParaRPr sz="1800">
              <a:solidFill>
                <a:srgbClr val="000000"/>
              </a:solidFill>
              <a:latin typeface="Merriweather"/>
              <a:ea typeface="Merriweather"/>
              <a:cs typeface="Merriweather"/>
              <a:sym typeface="Merriweather"/>
            </a:endParaRPr>
          </a:p>
          <a:p>
            <a:pPr indent="0" lvl="0" marL="0" rtl="0" algn="l">
              <a:lnSpc>
                <a:spcPct val="100000"/>
              </a:lnSpc>
              <a:spcBef>
                <a:spcPts val="0"/>
              </a:spcBef>
              <a:spcAft>
                <a:spcPts val="0"/>
              </a:spcAft>
              <a:buNone/>
            </a:pPr>
            <a:r>
              <a:rPr lang="en-US" sz="1800">
                <a:solidFill>
                  <a:srgbClr val="000000"/>
                </a:solidFill>
                <a:latin typeface="Merriweather"/>
                <a:ea typeface="Merriweather"/>
                <a:cs typeface="Merriweather"/>
                <a:sym typeface="Merriweather"/>
              </a:rPr>
              <a:t>   macro avg          0.80      0.67      0.70     10000</a:t>
            </a:r>
            <a:endParaRPr sz="1800">
              <a:solidFill>
                <a:srgbClr val="000000"/>
              </a:solidFill>
              <a:latin typeface="Merriweather"/>
              <a:ea typeface="Merriweather"/>
              <a:cs typeface="Merriweather"/>
              <a:sym typeface="Merriweather"/>
            </a:endParaRPr>
          </a:p>
          <a:p>
            <a:pPr indent="0" lvl="0" marL="0" rtl="0" algn="l">
              <a:lnSpc>
                <a:spcPct val="100000"/>
              </a:lnSpc>
              <a:spcBef>
                <a:spcPts val="0"/>
              </a:spcBef>
              <a:spcAft>
                <a:spcPts val="0"/>
              </a:spcAft>
              <a:buNone/>
            </a:pPr>
            <a:r>
              <a:rPr lang="en-US" sz="1800">
                <a:solidFill>
                  <a:srgbClr val="000000"/>
                </a:solidFill>
                <a:latin typeface="Merriweather"/>
                <a:ea typeface="Merriweather"/>
                <a:cs typeface="Merriweather"/>
                <a:sym typeface="Merriweather"/>
              </a:rPr>
              <a:t>weighted avg       0.83      0.84      0.82     10000</a:t>
            </a:r>
            <a:endParaRPr sz="1800">
              <a:solidFill>
                <a:srgbClr val="000000"/>
              </a:solidFill>
              <a:latin typeface="Merriweather"/>
              <a:ea typeface="Merriweather"/>
              <a:cs typeface="Merriweather"/>
              <a:sym typeface="Merriweather"/>
            </a:endParaRPr>
          </a:p>
          <a:p>
            <a:pPr indent="0" lvl="0" marL="0" rtl="0" algn="l">
              <a:spcBef>
                <a:spcPts val="0"/>
              </a:spcBef>
              <a:spcAft>
                <a:spcPts val="0"/>
              </a:spcAft>
              <a:buNone/>
            </a:pPr>
            <a:r>
              <a:t/>
            </a:r>
            <a:endParaRPr sz="2200">
              <a:solidFill>
                <a:srgbClr val="000000"/>
              </a:solidFill>
              <a:latin typeface="Merriweather"/>
              <a:ea typeface="Merriweather"/>
              <a:cs typeface="Merriweather"/>
              <a:sym typeface="Merriweather"/>
            </a:endParaRPr>
          </a:p>
          <a:p>
            <a:pPr indent="0" lvl="0" marL="0" rtl="0" algn="l">
              <a:spcBef>
                <a:spcPts val="0"/>
              </a:spcBef>
              <a:spcAft>
                <a:spcPts val="0"/>
              </a:spcAft>
              <a:buNone/>
            </a:pPr>
            <a:r>
              <a:t/>
            </a:r>
            <a:endParaRPr sz="1200">
              <a:solidFill>
                <a:srgbClr val="000000"/>
              </a:solidFill>
              <a:latin typeface="Merriweather"/>
              <a:ea typeface="Merriweather"/>
              <a:cs typeface="Merriweather"/>
              <a:sym typeface="Merriweather"/>
            </a:endParaRPr>
          </a:p>
          <a:p>
            <a:pPr indent="0" lvl="0" marL="0" rtl="0" algn="l">
              <a:spcBef>
                <a:spcPts val="0"/>
              </a:spcBef>
              <a:spcAft>
                <a:spcPts val="2100"/>
              </a:spcAft>
              <a:buNone/>
            </a:pPr>
            <a:r>
              <a:t/>
            </a:r>
            <a:endParaRPr/>
          </a:p>
        </p:txBody>
      </p:sp>
      <p:pic>
        <p:nvPicPr>
          <p:cNvPr id="198" name="Google Shape;198;g6c0229f560_7_589"/>
          <p:cNvPicPr preferRelativeResize="0"/>
          <p:nvPr/>
        </p:nvPicPr>
        <p:blipFill>
          <a:blip r:embed="rId3">
            <a:alphaModFix/>
          </a:blip>
          <a:stretch>
            <a:fillRect/>
          </a:stretch>
        </p:blipFill>
        <p:spPr>
          <a:xfrm>
            <a:off x="6736475" y="1829250"/>
            <a:ext cx="3888600" cy="3257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2"/>
          <p:cNvSpPr txBox="1"/>
          <p:nvPr>
            <p:ph type="title"/>
          </p:nvPr>
        </p:nvSpPr>
        <p:spPr>
          <a:xfrm>
            <a:off x="1141413" y="609600"/>
            <a:ext cx="9905998" cy="102601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200"/>
              <a:buFont typeface="Century Gothic"/>
              <a:buNone/>
            </a:pPr>
            <a:r>
              <a:rPr lang="en-US">
                <a:solidFill>
                  <a:srgbClr val="000000"/>
                </a:solidFill>
              </a:rPr>
              <a:t>PROJECT BY:</a:t>
            </a:r>
            <a:endParaRPr>
              <a:solidFill>
                <a:srgbClr val="000000"/>
              </a:solidFill>
            </a:endParaRPr>
          </a:p>
        </p:txBody>
      </p:sp>
      <p:sp>
        <p:nvSpPr>
          <p:cNvPr id="79" name="Google Shape;79;p2"/>
          <p:cNvSpPr txBox="1"/>
          <p:nvPr/>
        </p:nvSpPr>
        <p:spPr>
          <a:xfrm>
            <a:off x="308575" y="5669500"/>
            <a:ext cx="2291700" cy="6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Merriweather"/>
                <a:ea typeface="Merriweather"/>
                <a:cs typeface="Merriweather"/>
                <a:sym typeface="Merriweather"/>
              </a:rPr>
              <a:t>Vedadnya(Ved) Jadhav</a:t>
            </a:r>
            <a:endParaRPr>
              <a:latin typeface="Merriweather"/>
              <a:ea typeface="Merriweather"/>
              <a:cs typeface="Merriweather"/>
              <a:sym typeface="Merriweather"/>
            </a:endParaRPr>
          </a:p>
          <a:p>
            <a:pPr indent="0" lvl="0" marL="0" rtl="0" algn="ctr">
              <a:spcBef>
                <a:spcPts val="0"/>
              </a:spcBef>
              <a:spcAft>
                <a:spcPts val="0"/>
              </a:spcAft>
              <a:buNone/>
            </a:pPr>
            <a:r>
              <a:rPr lang="en-US">
                <a:latin typeface="Merriweather"/>
                <a:ea typeface="Merriweather"/>
                <a:cs typeface="Merriweather"/>
                <a:sym typeface="Merriweather"/>
              </a:rPr>
              <a:t>10450603</a:t>
            </a:r>
            <a:endParaRPr>
              <a:latin typeface="Merriweather"/>
              <a:ea typeface="Merriweather"/>
              <a:cs typeface="Merriweather"/>
              <a:sym typeface="Merriweather"/>
            </a:endParaRPr>
          </a:p>
          <a:p>
            <a:pPr indent="0" lvl="0" marL="0" rtl="0" algn="l">
              <a:spcBef>
                <a:spcPts val="0"/>
              </a:spcBef>
              <a:spcAft>
                <a:spcPts val="0"/>
              </a:spcAft>
              <a:buNone/>
            </a:pPr>
            <a:r>
              <a:t/>
            </a:r>
            <a:endParaRPr>
              <a:latin typeface="Merriweather"/>
              <a:ea typeface="Merriweather"/>
              <a:cs typeface="Merriweather"/>
              <a:sym typeface="Merriweather"/>
            </a:endParaRPr>
          </a:p>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80" name="Google Shape;80;p2"/>
          <p:cNvSpPr txBox="1"/>
          <p:nvPr/>
        </p:nvSpPr>
        <p:spPr>
          <a:xfrm>
            <a:off x="3465750" y="5669500"/>
            <a:ext cx="2218800" cy="6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Merriweather"/>
                <a:ea typeface="Merriweather"/>
                <a:cs typeface="Merriweather"/>
                <a:sym typeface="Merriweather"/>
              </a:rPr>
              <a:t>Tushar Arvind Kamble</a:t>
            </a:r>
            <a:endParaRPr>
              <a:latin typeface="Merriweather"/>
              <a:ea typeface="Merriweather"/>
              <a:cs typeface="Merriweather"/>
              <a:sym typeface="Merriweather"/>
            </a:endParaRPr>
          </a:p>
          <a:p>
            <a:pPr indent="0" lvl="0" marL="0" rtl="0" algn="ctr">
              <a:spcBef>
                <a:spcPts val="0"/>
              </a:spcBef>
              <a:spcAft>
                <a:spcPts val="0"/>
              </a:spcAft>
              <a:buNone/>
            </a:pPr>
            <a:r>
              <a:rPr lang="en-US">
                <a:latin typeface="Merriweather"/>
                <a:ea typeface="Merriweather"/>
                <a:cs typeface="Merriweather"/>
                <a:sym typeface="Merriweather"/>
              </a:rPr>
              <a:t>10444787</a:t>
            </a:r>
            <a:endParaRPr>
              <a:latin typeface="Merriweather"/>
              <a:ea typeface="Merriweather"/>
              <a:cs typeface="Merriweather"/>
              <a:sym typeface="Merriweather"/>
            </a:endParaRPr>
          </a:p>
        </p:txBody>
      </p:sp>
      <p:sp>
        <p:nvSpPr>
          <p:cNvPr id="81" name="Google Shape;81;p2"/>
          <p:cNvSpPr txBox="1"/>
          <p:nvPr/>
        </p:nvSpPr>
        <p:spPr>
          <a:xfrm>
            <a:off x="7019225" y="5669500"/>
            <a:ext cx="1353300" cy="6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Merriweather"/>
                <a:ea typeface="Merriweather"/>
                <a:cs typeface="Merriweather"/>
                <a:sym typeface="Merriweather"/>
              </a:rPr>
              <a:t>Bhakti Dalvi</a:t>
            </a:r>
            <a:endParaRPr>
              <a:latin typeface="Merriweather"/>
              <a:ea typeface="Merriweather"/>
              <a:cs typeface="Merriweather"/>
              <a:sym typeface="Merriweather"/>
            </a:endParaRPr>
          </a:p>
          <a:p>
            <a:pPr indent="0" lvl="0" marL="0" rtl="0" algn="ctr">
              <a:spcBef>
                <a:spcPts val="0"/>
              </a:spcBef>
              <a:spcAft>
                <a:spcPts val="0"/>
              </a:spcAft>
              <a:buNone/>
            </a:pPr>
            <a:r>
              <a:rPr lang="en-US">
                <a:latin typeface="Merriweather"/>
                <a:ea typeface="Merriweather"/>
                <a:cs typeface="Merriweather"/>
                <a:sym typeface="Merriweather"/>
              </a:rPr>
              <a:t>10449007</a:t>
            </a:r>
            <a:endParaRPr>
              <a:latin typeface="Merriweather"/>
              <a:ea typeface="Merriweather"/>
              <a:cs typeface="Merriweather"/>
              <a:sym typeface="Merriweather"/>
            </a:endParaRPr>
          </a:p>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82" name="Google Shape;82;p2"/>
          <p:cNvSpPr txBox="1"/>
          <p:nvPr/>
        </p:nvSpPr>
        <p:spPr>
          <a:xfrm>
            <a:off x="9768025" y="5669500"/>
            <a:ext cx="1718400" cy="6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latin typeface="Merriweather"/>
                <a:ea typeface="Merriweather"/>
                <a:cs typeface="Merriweather"/>
                <a:sym typeface="Merriweather"/>
              </a:rPr>
              <a:t>Harishkumar M</a:t>
            </a:r>
            <a:endParaRPr>
              <a:latin typeface="Merriweather"/>
              <a:ea typeface="Merriweather"/>
              <a:cs typeface="Merriweather"/>
              <a:sym typeface="Merriweather"/>
            </a:endParaRPr>
          </a:p>
          <a:p>
            <a:pPr indent="0" lvl="0" marL="0" rtl="0" algn="ctr">
              <a:spcBef>
                <a:spcPts val="0"/>
              </a:spcBef>
              <a:spcAft>
                <a:spcPts val="0"/>
              </a:spcAft>
              <a:buClr>
                <a:schemeClr val="dk1"/>
              </a:buClr>
              <a:buSzPts val="1100"/>
              <a:buFont typeface="Arial"/>
              <a:buNone/>
            </a:pPr>
            <a:r>
              <a:rPr lang="en-US">
                <a:latin typeface="Merriweather"/>
                <a:ea typeface="Merriweather"/>
                <a:cs typeface="Merriweather"/>
                <a:sym typeface="Merriweather"/>
              </a:rPr>
              <a:t>10450618</a:t>
            </a:r>
            <a:endParaRPr>
              <a:latin typeface="Merriweather"/>
              <a:ea typeface="Merriweather"/>
              <a:cs typeface="Merriweather"/>
              <a:sym typeface="Merriweather"/>
            </a:endParaRPr>
          </a:p>
          <a:p>
            <a:pPr indent="0" lvl="0" marL="0" rtl="0" algn="l">
              <a:spcBef>
                <a:spcPts val="0"/>
              </a:spcBef>
              <a:spcAft>
                <a:spcPts val="0"/>
              </a:spcAft>
              <a:buNone/>
            </a:pPr>
            <a:r>
              <a:t/>
            </a:r>
            <a:endParaRPr>
              <a:latin typeface="Merriweather"/>
              <a:ea typeface="Merriweather"/>
              <a:cs typeface="Merriweather"/>
              <a:sym typeface="Merriweather"/>
            </a:endParaRPr>
          </a:p>
        </p:txBody>
      </p:sp>
      <p:pic>
        <p:nvPicPr>
          <p:cNvPr id="83" name="Google Shape;83;p2"/>
          <p:cNvPicPr preferRelativeResize="0"/>
          <p:nvPr/>
        </p:nvPicPr>
        <p:blipFill rotWithShape="1">
          <a:blip r:embed="rId3">
            <a:alphaModFix/>
          </a:blip>
          <a:srcRect b="22408" l="0" r="0" t="0"/>
          <a:stretch/>
        </p:blipFill>
        <p:spPr>
          <a:xfrm>
            <a:off x="6354723" y="1940425"/>
            <a:ext cx="2714400" cy="3717142"/>
          </a:xfrm>
          <a:prstGeom prst="rect">
            <a:avLst/>
          </a:prstGeom>
          <a:noFill/>
          <a:ln>
            <a:noFill/>
          </a:ln>
        </p:spPr>
      </p:pic>
      <p:pic>
        <p:nvPicPr>
          <p:cNvPr id="84" name="Google Shape;84;p2"/>
          <p:cNvPicPr preferRelativeResize="0"/>
          <p:nvPr/>
        </p:nvPicPr>
        <p:blipFill>
          <a:blip r:embed="rId4">
            <a:alphaModFix/>
          </a:blip>
          <a:stretch>
            <a:fillRect/>
          </a:stretch>
        </p:blipFill>
        <p:spPr>
          <a:xfrm>
            <a:off x="145408" y="1940425"/>
            <a:ext cx="2714400" cy="3717150"/>
          </a:xfrm>
          <a:prstGeom prst="rect">
            <a:avLst/>
          </a:prstGeom>
          <a:noFill/>
          <a:ln>
            <a:noFill/>
          </a:ln>
        </p:spPr>
      </p:pic>
      <p:pic>
        <p:nvPicPr>
          <p:cNvPr id="85" name="Google Shape;85;p2"/>
          <p:cNvPicPr preferRelativeResize="0"/>
          <p:nvPr/>
        </p:nvPicPr>
        <p:blipFill>
          <a:blip r:embed="rId5">
            <a:alphaModFix/>
          </a:blip>
          <a:stretch>
            <a:fillRect/>
          </a:stretch>
        </p:blipFill>
        <p:spPr>
          <a:xfrm>
            <a:off x="9227950" y="1934455"/>
            <a:ext cx="2798562" cy="3729084"/>
          </a:xfrm>
          <a:prstGeom prst="rect">
            <a:avLst/>
          </a:prstGeom>
          <a:noFill/>
          <a:ln>
            <a:noFill/>
          </a:ln>
        </p:spPr>
      </p:pic>
      <p:pic>
        <p:nvPicPr>
          <p:cNvPr id="86" name="Google Shape;86;p2"/>
          <p:cNvPicPr preferRelativeResize="0"/>
          <p:nvPr/>
        </p:nvPicPr>
        <p:blipFill>
          <a:blip r:embed="rId6">
            <a:alphaModFix/>
          </a:blip>
          <a:stretch>
            <a:fillRect/>
          </a:stretch>
        </p:blipFill>
        <p:spPr>
          <a:xfrm>
            <a:off x="2994911" y="1940425"/>
            <a:ext cx="3192599" cy="37171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g6bd4fae931_0_37"/>
          <p:cNvSpPr txBox="1"/>
          <p:nvPr>
            <p:ph type="title"/>
          </p:nvPr>
        </p:nvSpPr>
        <p:spPr>
          <a:xfrm>
            <a:off x="522200" y="144550"/>
            <a:ext cx="9906000" cy="1526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DECISION TREE</a:t>
            </a:r>
            <a:endParaRPr/>
          </a:p>
        </p:txBody>
      </p:sp>
      <p:sp>
        <p:nvSpPr>
          <p:cNvPr id="204" name="Google Shape;204;g6bd4fae931_0_37"/>
          <p:cNvSpPr txBox="1"/>
          <p:nvPr>
            <p:ph idx="1" type="body"/>
          </p:nvPr>
        </p:nvSpPr>
        <p:spPr>
          <a:xfrm>
            <a:off x="12657064" y="4673699"/>
            <a:ext cx="1010700" cy="1358400"/>
          </a:xfrm>
          <a:prstGeom prst="rect">
            <a:avLst/>
          </a:prstGeom>
        </p:spPr>
        <p:txBody>
          <a:bodyPr anchorCtr="0" anchor="ctr" bIns="45700" lIns="91425" spcFirstLastPara="1" rIns="91425" wrap="square" tIns="45700">
            <a:noAutofit/>
          </a:bodyPr>
          <a:lstStyle/>
          <a:p>
            <a:pPr indent="0" lvl="0" marL="0" rtl="0" algn="l">
              <a:spcBef>
                <a:spcPts val="360"/>
              </a:spcBef>
              <a:spcAft>
                <a:spcPts val="600"/>
              </a:spcAft>
              <a:buNone/>
            </a:pPr>
            <a:r>
              <a:t/>
            </a:r>
            <a:endParaRPr>
              <a:latin typeface="Times New Roman"/>
              <a:ea typeface="Times New Roman"/>
              <a:cs typeface="Times New Roman"/>
              <a:sym typeface="Times New Roman"/>
            </a:endParaRPr>
          </a:p>
        </p:txBody>
      </p:sp>
      <p:sp>
        <p:nvSpPr>
          <p:cNvPr id="205" name="Google Shape;205;g6bd4fae931_0_37"/>
          <p:cNvSpPr txBox="1"/>
          <p:nvPr/>
        </p:nvSpPr>
        <p:spPr>
          <a:xfrm>
            <a:off x="1236700" y="1266175"/>
            <a:ext cx="8801400" cy="47661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Font typeface="Merriweather"/>
              <a:buChar char="●"/>
            </a:pPr>
            <a:r>
              <a:rPr lang="en-US" sz="2200">
                <a:latin typeface="Merriweather"/>
                <a:ea typeface="Merriweather"/>
                <a:cs typeface="Merriweather"/>
                <a:sym typeface="Merriweather"/>
              </a:rPr>
              <a:t>A Decision tree is a decision support tool that uses tree like models for decisions and their possible consequences, including event outcomes, resource costs and utility. </a:t>
            </a:r>
            <a:endParaRPr sz="2200">
              <a:latin typeface="Merriweather"/>
              <a:ea typeface="Merriweather"/>
              <a:cs typeface="Merriweather"/>
              <a:sym typeface="Merriweather"/>
            </a:endParaRPr>
          </a:p>
        </p:txBody>
      </p:sp>
      <p:sp>
        <p:nvSpPr>
          <p:cNvPr id="206" name="Google Shape;206;g6bd4fae931_0_37"/>
          <p:cNvSpPr txBox="1"/>
          <p:nvPr/>
        </p:nvSpPr>
        <p:spPr>
          <a:xfrm>
            <a:off x="1236700" y="2543325"/>
            <a:ext cx="6380400" cy="35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Merriweather"/>
                <a:ea typeface="Merriweather"/>
                <a:cs typeface="Merriweather"/>
                <a:sym typeface="Merriweather"/>
              </a:rPr>
              <a:t>Accuracy :  0.7925</a:t>
            </a:r>
            <a:endParaRPr sz="1800">
              <a:latin typeface="Merriweather"/>
              <a:ea typeface="Merriweather"/>
              <a:cs typeface="Merriweather"/>
              <a:sym typeface="Merriweather"/>
            </a:endParaRPr>
          </a:p>
          <a:p>
            <a:pPr indent="0" lvl="0" marL="0" rtl="0" algn="l">
              <a:spcBef>
                <a:spcPts val="0"/>
              </a:spcBef>
              <a:spcAft>
                <a:spcPts val="0"/>
              </a:spcAft>
              <a:buNone/>
            </a:pPr>
            <a:r>
              <a:t/>
            </a:r>
            <a:endParaRPr sz="1800">
              <a:latin typeface="Merriweather"/>
              <a:ea typeface="Merriweather"/>
              <a:cs typeface="Merriweather"/>
              <a:sym typeface="Merriweather"/>
            </a:endParaRPr>
          </a:p>
          <a:p>
            <a:pPr indent="0" lvl="0" marL="0" rtl="0" algn="l">
              <a:spcBef>
                <a:spcPts val="0"/>
              </a:spcBef>
              <a:spcAft>
                <a:spcPts val="0"/>
              </a:spcAft>
              <a:buNone/>
            </a:pPr>
            <a:r>
              <a:rPr lang="en-US" sz="1800">
                <a:latin typeface="Merriweather"/>
                <a:ea typeface="Merriweather"/>
                <a:cs typeface="Merriweather"/>
                <a:sym typeface="Merriweather"/>
              </a:rPr>
              <a:t>              precision    recall  f1-score   support</a:t>
            </a:r>
            <a:endParaRPr sz="1800">
              <a:latin typeface="Merriweather"/>
              <a:ea typeface="Merriweather"/>
              <a:cs typeface="Merriweather"/>
              <a:sym typeface="Merriweather"/>
            </a:endParaRPr>
          </a:p>
          <a:p>
            <a:pPr indent="0" lvl="0" marL="0" rtl="0" algn="l">
              <a:spcBef>
                <a:spcPts val="0"/>
              </a:spcBef>
              <a:spcAft>
                <a:spcPts val="0"/>
              </a:spcAft>
              <a:buNone/>
            </a:pPr>
            <a:r>
              <a:t/>
            </a:r>
            <a:endParaRPr sz="1800">
              <a:latin typeface="Merriweather"/>
              <a:ea typeface="Merriweather"/>
              <a:cs typeface="Merriweather"/>
              <a:sym typeface="Merriweather"/>
            </a:endParaRPr>
          </a:p>
          <a:p>
            <a:pPr indent="0" lvl="0" marL="0" rtl="0" algn="l">
              <a:spcBef>
                <a:spcPts val="0"/>
              </a:spcBef>
              <a:spcAft>
                <a:spcPts val="0"/>
              </a:spcAft>
              <a:buNone/>
            </a:pPr>
            <a:r>
              <a:rPr lang="en-US" sz="1800">
                <a:latin typeface="Merriweather"/>
                <a:ea typeface="Merriweather"/>
                <a:cs typeface="Merriweather"/>
                <a:sym typeface="Merriweather"/>
              </a:rPr>
              <a:t>           0       0.98      0.97      0.97      7963</a:t>
            </a:r>
            <a:endParaRPr sz="1800">
              <a:latin typeface="Merriweather"/>
              <a:ea typeface="Merriweather"/>
              <a:cs typeface="Merriweather"/>
              <a:sym typeface="Merriweather"/>
            </a:endParaRPr>
          </a:p>
          <a:p>
            <a:pPr indent="0" lvl="0" marL="0" rtl="0" algn="l">
              <a:spcBef>
                <a:spcPts val="0"/>
              </a:spcBef>
              <a:spcAft>
                <a:spcPts val="0"/>
              </a:spcAft>
              <a:buNone/>
            </a:pPr>
            <a:r>
              <a:rPr lang="en-US" sz="1800">
                <a:latin typeface="Merriweather"/>
                <a:ea typeface="Merriweather"/>
                <a:cs typeface="Merriweather"/>
                <a:sym typeface="Merriweather"/>
              </a:rPr>
              <a:t>           1       0.89      0.90      0.90      2037</a:t>
            </a:r>
            <a:endParaRPr sz="1800">
              <a:latin typeface="Merriweather"/>
              <a:ea typeface="Merriweather"/>
              <a:cs typeface="Merriweather"/>
              <a:sym typeface="Merriweather"/>
            </a:endParaRPr>
          </a:p>
          <a:p>
            <a:pPr indent="0" lvl="0" marL="0" rtl="0" algn="l">
              <a:spcBef>
                <a:spcPts val="0"/>
              </a:spcBef>
              <a:spcAft>
                <a:spcPts val="0"/>
              </a:spcAft>
              <a:buNone/>
            </a:pPr>
            <a:r>
              <a:t/>
            </a:r>
            <a:endParaRPr sz="1800">
              <a:latin typeface="Merriweather"/>
              <a:ea typeface="Merriweather"/>
              <a:cs typeface="Merriweather"/>
              <a:sym typeface="Merriweather"/>
            </a:endParaRPr>
          </a:p>
          <a:p>
            <a:pPr indent="0" lvl="0" marL="0" rtl="0" algn="l">
              <a:spcBef>
                <a:spcPts val="0"/>
              </a:spcBef>
              <a:spcAft>
                <a:spcPts val="0"/>
              </a:spcAft>
              <a:buNone/>
            </a:pPr>
            <a:r>
              <a:rPr lang="en-US" sz="1800">
                <a:latin typeface="Merriweather"/>
                <a:ea typeface="Merriweather"/>
                <a:cs typeface="Merriweather"/>
                <a:sym typeface="Merriweather"/>
              </a:rPr>
              <a:t>    accuracy                                          0.96      10000</a:t>
            </a:r>
            <a:endParaRPr sz="1800">
              <a:latin typeface="Merriweather"/>
              <a:ea typeface="Merriweather"/>
              <a:cs typeface="Merriweather"/>
              <a:sym typeface="Merriweather"/>
            </a:endParaRPr>
          </a:p>
          <a:p>
            <a:pPr indent="0" lvl="0" marL="0" rtl="0" algn="l">
              <a:spcBef>
                <a:spcPts val="0"/>
              </a:spcBef>
              <a:spcAft>
                <a:spcPts val="0"/>
              </a:spcAft>
              <a:buNone/>
            </a:pPr>
            <a:r>
              <a:rPr lang="en-US" sz="1800">
                <a:latin typeface="Merriweather"/>
                <a:ea typeface="Merriweather"/>
                <a:cs typeface="Merriweather"/>
                <a:sym typeface="Merriweather"/>
              </a:rPr>
              <a:t>   macro avg          0.93      0.94      0.94      10000</a:t>
            </a:r>
            <a:endParaRPr sz="1800">
              <a:latin typeface="Merriweather"/>
              <a:ea typeface="Merriweather"/>
              <a:cs typeface="Merriweather"/>
              <a:sym typeface="Merriweather"/>
            </a:endParaRPr>
          </a:p>
          <a:p>
            <a:pPr indent="0" lvl="0" marL="0" rtl="0" algn="l">
              <a:spcBef>
                <a:spcPts val="0"/>
              </a:spcBef>
              <a:spcAft>
                <a:spcPts val="0"/>
              </a:spcAft>
              <a:buNone/>
            </a:pPr>
            <a:r>
              <a:rPr lang="en-US" sz="1800">
                <a:latin typeface="Merriweather"/>
                <a:ea typeface="Merriweather"/>
                <a:cs typeface="Merriweather"/>
                <a:sym typeface="Merriweather"/>
              </a:rPr>
              <a:t>weighted avg       0.96      0.96      0.96     10000</a:t>
            </a:r>
            <a:endParaRPr sz="1800">
              <a:latin typeface="Merriweather"/>
              <a:ea typeface="Merriweather"/>
              <a:cs typeface="Merriweather"/>
              <a:sym typeface="Merriweather"/>
            </a:endParaRPr>
          </a:p>
          <a:p>
            <a:pPr indent="0" lvl="0" marL="0" rtl="0" algn="l">
              <a:lnSpc>
                <a:spcPct val="115000"/>
              </a:lnSpc>
              <a:spcBef>
                <a:spcPts val="0"/>
              </a:spcBef>
              <a:spcAft>
                <a:spcPts val="0"/>
              </a:spcAft>
              <a:buNone/>
            </a:pPr>
            <a:r>
              <a:t/>
            </a:r>
            <a:endParaRPr sz="1800">
              <a:latin typeface="Merriweather"/>
              <a:ea typeface="Merriweather"/>
              <a:cs typeface="Merriweather"/>
              <a:sym typeface="Merriweather"/>
            </a:endParaRPr>
          </a:p>
          <a:p>
            <a:pPr indent="0" lvl="0" marL="0" rtl="0" algn="l">
              <a:lnSpc>
                <a:spcPct val="115000"/>
              </a:lnSpc>
              <a:spcBef>
                <a:spcPts val="0"/>
              </a:spcBef>
              <a:spcAft>
                <a:spcPts val="0"/>
              </a:spcAft>
              <a:buNone/>
            </a:pPr>
            <a:r>
              <a:t/>
            </a:r>
            <a:endParaRPr sz="1200">
              <a:latin typeface="Merriweather"/>
              <a:ea typeface="Merriweather"/>
              <a:cs typeface="Merriweather"/>
              <a:sym typeface="Merriweather"/>
            </a:endParaRPr>
          </a:p>
        </p:txBody>
      </p:sp>
      <p:pic>
        <p:nvPicPr>
          <p:cNvPr id="207" name="Google Shape;207;g6bd4fae931_0_37"/>
          <p:cNvPicPr preferRelativeResize="0"/>
          <p:nvPr/>
        </p:nvPicPr>
        <p:blipFill>
          <a:blip r:embed="rId3">
            <a:alphaModFix/>
          </a:blip>
          <a:stretch>
            <a:fillRect/>
          </a:stretch>
        </p:blipFill>
        <p:spPr>
          <a:xfrm>
            <a:off x="7974434" y="2671775"/>
            <a:ext cx="3183666" cy="3000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g6bd4fae931_0_47"/>
          <p:cNvSpPr txBox="1"/>
          <p:nvPr>
            <p:ph type="title"/>
          </p:nvPr>
        </p:nvSpPr>
        <p:spPr>
          <a:xfrm>
            <a:off x="334238" y="-234325"/>
            <a:ext cx="9906000" cy="1905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RANDOM FOREST</a:t>
            </a:r>
            <a:endParaRPr/>
          </a:p>
        </p:txBody>
      </p:sp>
      <p:sp>
        <p:nvSpPr>
          <p:cNvPr id="213" name="Google Shape;213;g6bd4fae931_0_47"/>
          <p:cNvSpPr txBox="1"/>
          <p:nvPr>
            <p:ph idx="1" type="body"/>
          </p:nvPr>
        </p:nvSpPr>
        <p:spPr>
          <a:xfrm>
            <a:off x="992738" y="794349"/>
            <a:ext cx="9906000" cy="3124200"/>
          </a:xfrm>
          <a:prstGeom prst="rect">
            <a:avLst/>
          </a:prstGeom>
        </p:spPr>
        <p:txBody>
          <a:bodyPr anchorCtr="0" anchor="ctr" bIns="45700" lIns="91425" spcFirstLastPara="1" rIns="91425" wrap="square" tIns="45700">
            <a:noAutofit/>
          </a:bodyPr>
          <a:lstStyle/>
          <a:p>
            <a:pPr indent="0" lvl="0" marL="0" rtl="0" algn="l">
              <a:lnSpc>
                <a:spcPct val="133300"/>
              </a:lnSpc>
              <a:spcBef>
                <a:spcPts val="0"/>
              </a:spcBef>
              <a:spcAft>
                <a:spcPts val="0"/>
              </a:spcAft>
              <a:buClr>
                <a:schemeClr val="dk1"/>
              </a:buClr>
              <a:buSzPts val="1100"/>
              <a:buFont typeface="Arial"/>
              <a:buNone/>
            </a:pPr>
            <a:r>
              <a:t/>
            </a:r>
            <a:endParaRPr cap="none">
              <a:solidFill>
                <a:srgbClr val="000000"/>
              </a:solidFill>
              <a:latin typeface="Merriweather"/>
              <a:ea typeface="Merriweather"/>
              <a:cs typeface="Merriweather"/>
              <a:sym typeface="Merriweather"/>
            </a:endParaRPr>
          </a:p>
          <a:p>
            <a:pPr indent="-368300" lvl="0" marL="457200" rtl="0" algn="l">
              <a:lnSpc>
                <a:spcPct val="150000"/>
              </a:lnSpc>
              <a:spcBef>
                <a:spcPts val="0"/>
              </a:spcBef>
              <a:spcAft>
                <a:spcPts val="0"/>
              </a:spcAft>
              <a:buClr>
                <a:srgbClr val="000000"/>
              </a:buClr>
              <a:buSzPts val="2200"/>
              <a:buFont typeface="Merriweather"/>
              <a:buChar char="●"/>
            </a:pPr>
            <a:r>
              <a:rPr lang="en-US" sz="2200" cap="none">
                <a:solidFill>
                  <a:srgbClr val="000000"/>
                </a:solidFill>
                <a:uFill>
                  <a:noFill/>
                </a:uFill>
                <a:latin typeface="Merriweather"/>
                <a:ea typeface="Merriweather"/>
                <a:cs typeface="Merriweather"/>
                <a:sym typeface="Merriweather"/>
                <a:hlinkClick r:id="rId3"/>
              </a:rPr>
              <a:t>Random forest</a:t>
            </a:r>
            <a:r>
              <a:rPr lang="en-US" sz="2200" cap="none">
                <a:solidFill>
                  <a:srgbClr val="000000"/>
                </a:solidFill>
                <a:latin typeface="Merriweather"/>
                <a:ea typeface="Merriweather"/>
                <a:cs typeface="Merriweather"/>
                <a:sym typeface="Merriweather"/>
              </a:rPr>
              <a:t> is a classifier that evolves from </a:t>
            </a:r>
            <a:r>
              <a:rPr lang="en-US" sz="2200" cap="none">
                <a:solidFill>
                  <a:srgbClr val="000000"/>
                </a:solidFill>
                <a:uFill>
                  <a:noFill/>
                </a:uFill>
                <a:latin typeface="Merriweather"/>
                <a:ea typeface="Merriweather"/>
                <a:cs typeface="Merriweather"/>
                <a:sym typeface="Merriweather"/>
                <a:hlinkClick r:id="rId4"/>
              </a:rPr>
              <a:t>decision trees</a:t>
            </a:r>
            <a:r>
              <a:rPr lang="en-US" sz="2200" cap="none">
                <a:solidFill>
                  <a:srgbClr val="000000"/>
                </a:solidFill>
                <a:latin typeface="Merriweather"/>
                <a:ea typeface="Merriweather"/>
                <a:cs typeface="Merriweather"/>
                <a:sym typeface="Merriweather"/>
              </a:rPr>
              <a:t>. </a:t>
            </a:r>
            <a:endParaRPr sz="2200" cap="none">
              <a:solidFill>
                <a:srgbClr val="000000"/>
              </a:solidFill>
              <a:latin typeface="Merriweather"/>
              <a:ea typeface="Merriweather"/>
              <a:cs typeface="Merriweather"/>
              <a:sym typeface="Merriweather"/>
            </a:endParaRPr>
          </a:p>
          <a:p>
            <a:pPr indent="-368300" lvl="0" marL="457200" rtl="0" algn="l">
              <a:lnSpc>
                <a:spcPct val="150000"/>
              </a:lnSpc>
              <a:spcBef>
                <a:spcPts val="0"/>
              </a:spcBef>
              <a:spcAft>
                <a:spcPts val="0"/>
              </a:spcAft>
              <a:buClr>
                <a:srgbClr val="000000"/>
              </a:buClr>
              <a:buSzPts val="2200"/>
              <a:buFont typeface="Merriweather"/>
              <a:buChar char="●"/>
            </a:pPr>
            <a:r>
              <a:rPr lang="en-US" sz="2200" cap="none">
                <a:solidFill>
                  <a:srgbClr val="000000"/>
                </a:solidFill>
                <a:latin typeface="Merriweather"/>
                <a:ea typeface="Merriweather"/>
                <a:cs typeface="Merriweather"/>
                <a:sym typeface="Merriweather"/>
              </a:rPr>
              <a:t>It actually consists of many decision trees</a:t>
            </a:r>
            <a:endParaRPr sz="2200" cap="none">
              <a:solidFill>
                <a:srgbClr val="000000"/>
              </a:solidFill>
              <a:latin typeface="Merriweather"/>
              <a:ea typeface="Merriweather"/>
              <a:cs typeface="Merriweather"/>
              <a:sym typeface="Merriweather"/>
            </a:endParaRPr>
          </a:p>
          <a:p>
            <a:pPr indent="-368300" lvl="0" marL="457200" rtl="0" algn="l">
              <a:lnSpc>
                <a:spcPct val="150000"/>
              </a:lnSpc>
              <a:spcBef>
                <a:spcPts val="0"/>
              </a:spcBef>
              <a:spcAft>
                <a:spcPts val="0"/>
              </a:spcAft>
              <a:buClr>
                <a:srgbClr val="000000"/>
              </a:buClr>
              <a:buSzPts val="2200"/>
              <a:buFont typeface="Merriweather"/>
              <a:buChar char="●"/>
            </a:pPr>
            <a:r>
              <a:rPr lang="en-US" sz="2200" cap="none">
                <a:solidFill>
                  <a:srgbClr val="000000"/>
                </a:solidFill>
                <a:latin typeface="Merriweather"/>
                <a:ea typeface="Merriweather"/>
                <a:cs typeface="Merriweather"/>
                <a:sym typeface="Merriweather"/>
              </a:rPr>
              <a:t>To classify a new instance, each decision tree provides a classification for input data; </a:t>
            </a:r>
            <a:r>
              <a:rPr lang="en-US" sz="2200" cap="none">
                <a:solidFill>
                  <a:srgbClr val="000000"/>
                </a:solidFill>
                <a:uFill>
                  <a:noFill/>
                </a:uFill>
                <a:latin typeface="Merriweather"/>
                <a:ea typeface="Merriweather"/>
                <a:cs typeface="Merriweather"/>
                <a:sym typeface="Merriweather"/>
                <a:hlinkClick r:id="rId5"/>
              </a:rPr>
              <a:t>random forest</a:t>
            </a:r>
            <a:r>
              <a:rPr lang="en-US" sz="2200" cap="none">
                <a:solidFill>
                  <a:srgbClr val="000000"/>
                </a:solidFill>
                <a:latin typeface="Merriweather"/>
                <a:ea typeface="Merriweather"/>
                <a:cs typeface="Merriweather"/>
                <a:sym typeface="Merriweather"/>
              </a:rPr>
              <a:t> collects the classifications and chooses the most voted prediction as the result</a:t>
            </a:r>
            <a:endParaRPr sz="2200" cap="none">
              <a:solidFill>
                <a:srgbClr val="000000"/>
              </a:solidFill>
              <a:latin typeface="Merriweather"/>
              <a:ea typeface="Merriweather"/>
              <a:cs typeface="Merriweather"/>
              <a:sym typeface="Merriweather"/>
            </a:endParaRPr>
          </a:p>
          <a:p>
            <a:pPr indent="0" lvl="0" marL="0" rtl="0" algn="l">
              <a:spcBef>
                <a:spcPts val="600"/>
              </a:spcBef>
              <a:spcAft>
                <a:spcPts val="600"/>
              </a:spcAft>
              <a:buNone/>
            </a:pPr>
            <a:r>
              <a:t/>
            </a:r>
            <a:endParaRPr>
              <a:solidFill>
                <a:srgbClr val="000000"/>
              </a:solidFill>
              <a:latin typeface="Merriweather"/>
              <a:ea typeface="Merriweather"/>
              <a:cs typeface="Merriweather"/>
              <a:sym typeface="Merriweather"/>
            </a:endParaRPr>
          </a:p>
        </p:txBody>
      </p:sp>
      <p:sp>
        <p:nvSpPr>
          <p:cNvPr id="214" name="Google Shape;214;g6bd4fae931_0_47"/>
          <p:cNvSpPr txBox="1"/>
          <p:nvPr/>
        </p:nvSpPr>
        <p:spPr>
          <a:xfrm>
            <a:off x="1565925" y="3499625"/>
            <a:ext cx="54207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Merriweather"/>
                <a:ea typeface="Merriweather"/>
                <a:cs typeface="Merriweather"/>
                <a:sym typeface="Merriweather"/>
              </a:rPr>
              <a:t>Accuracy :  0.86</a:t>
            </a:r>
            <a:endParaRPr sz="1800">
              <a:latin typeface="Merriweather"/>
              <a:ea typeface="Merriweather"/>
              <a:cs typeface="Merriweather"/>
              <a:sym typeface="Merriweather"/>
            </a:endParaRPr>
          </a:p>
          <a:p>
            <a:pPr indent="0" lvl="0" marL="0" rtl="0" algn="l">
              <a:spcBef>
                <a:spcPts val="0"/>
              </a:spcBef>
              <a:spcAft>
                <a:spcPts val="0"/>
              </a:spcAft>
              <a:buNone/>
            </a:pPr>
            <a:r>
              <a:t/>
            </a:r>
            <a:endParaRPr sz="1800">
              <a:latin typeface="Merriweather"/>
              <a:ea typeface="Merriweather"/>
              <a:cs typeface="Merriweather"/>
              <a:sym typeface="Merriweather"/>
            </a:endParaRPr>
          </a:p>
          <a:p>
            <a:pPr indent="0" lvl="0" marL="0" rtl="0" algn="l">
              <a:spcBef>
                <a:spcPts val="0"/>
              </a:spcBef>
              <a:spcAft>
                <a:spcPts val="0"/>
              </a:spcAft>
              <a:buNone/>
            </a:pPr>
            <a:r>
              <a:rPr lang="en-US" sz="1800">
                <a:latin typeface="Merriweather"/>
                <a:ea typeface="Merriweather"/>
                <a:cs typeface="Merriweather"/>
                <a:sym typeface="Merriweather"/>
              </a:rPr>
              <a:t>              precision    recall  f1-score   support</a:t>
            </a:r>
            <a:endParaRPr sz="1800">
              <a:latin typeface="Merriweather"/>
              <a:ea typeface="Merriweather"/>
              <a:cs typeface="Merriweather"/>
              <a:sym typeface="Merriweather"/>
            </a:endParaRPr>
          </a:p>
          <a:p>
            <a:pPr indent="0" lvl="0" marL="0" rtl="0" algn="l">
              <a:spcBef>
                <a:spcPts val="0"/>
              </a:spcBef>
              <a:spcAft>
                <a:spcPts val="0"/>
              </a:spcAft>
              <a:buNone/>
            </a:pPr>
            <a:r>
              <a:t/>
            </a:r>
            <a:endParaRPr sz="1800">
              <a:latin typeface="Merriweather"/>
              <a:ea typeface="Merriweather"/>
              <a:cs typeface="Merriweather"/>
              <a:sym typeface="Merriweather"/>
            </a:endParaRPr>
          </a:p>
          <a:p>
            <a:pPr indent="0" lvl="0" marL="0" rtl="0" algn="l">
              <a:spcBef>
                <a:spcPts val="0"/>
              </a:spcBef>
              <a:spcAft>
                <a:spcPts val="0"/>
              </a:spcAft>
              <a:buNone/>
            </a:pPr>
            <a:r>
              <a:rPr lang="en-US" sz="1800">
                <a:latin typeface="Merriweather"/>
                <a:ea typeface="Merriweather"/>
                <a:cs typeface="Merriweather"/>
                <a:sym typeface="Merriweather"/>
              </a:rPr>
              <a:t>           0       0.97      0.99      0.98      7963</a:t>
            </a:r>
            <a:endParaRPr sz="1800">
              <a:latin typeface="Merriweather"/>
              <a:ea typeface="Merriweather"/>
              <a:cs typeface="Merriweather"/>
              <a:sym typeface="Merriweather"/>
            </a:endParaRPr>
          </a:p>
          <a:p>
            <a:pPr indent="0" lvl="0" marL="0" rtl="0" algn="l">
              <a:spcBef>
                <a:spcPts val="0"/>
              </a:spcBef>
              <a:spcAft>
                <a:spcPts val="0"/>
              </a:spcAft>
              <a:buNone/>
            </a:pPr>
            <a:r>
              <a:rPr lang="en-US" sz="1800">
                <a:latin typeface="Merriweather"/>
                <a:ea typeface="Merriweather"/>
                <a:cs typeface="Merriweather"/>
                <a:sym typeface="Merriweather"/>
              </a:rPr>
              <a:t>           1       0.96      0.90      0.93      2037</a:t>
            </a:r>
            <a:endParaRPr sz="1800">
              <a:latin typeface="Merriweather"/>
              <a:ea typeface="Merriweather"/>
              <a:cs typeface="Merriweather"/>
              <a:sym typeface="Merriweather"/>
            </a:endParaRPr>
          </a:p>
          <a:p>
            <a:pPr indent="0" lvl="0" marL="0" rtl="0" algn="l">
              <a:spcBef>
                <a:spcPts val="0"/>
              </a:spcBef>
              <a:spcAft>
                <a:spcPts val="0"/>
              </a:spcAft>
              <a:buNone/>
            </a:pPr>
            <a:r>
              <a:t/>
            </a:r>
            <a:endParaRPr sz="1800">
              <a:latin typeface="Merriweather"/>
              <a:ea typeface="Merriweather"/>
              <a:cs typeface="Merriweather"/>
              <a:sym typeface="Merriweather"/>
            </a:endParaRPr>
          </a:p>
          <a:p>
            <a:pPr indent="0" lvl="0" marL="0" rtl="0" algn="l">
              <a:spcBef>
                <a:spcPts val="0"/>
              </a:spcBef>
              <a:spcAft>
                <a:spcPts val="0"/>
              </a:spcAft>
              <a:buNone/>
            </a:pPr>
            <a:r>
              <a:rPr lang="en-US" sz="1800">
                <a:latin typeface="Merriweather"/>
                <a:ea typeface="Merriweather"/>
                <a:cs typeface="Merriweather"/>
                <a:sym typeface="Merriweather"/>
              </a:rPr>
              <a:t>    accuracy                                          0.97     10000</a:t>
            </a:r>
            <a:endParaRPr sz="1800">
              <a:latin typeface="Merriweather"/>
              <a:ea typeface="Merriweather"/>
              <a:cs typeface="Merriweather"/>
              <a:sym typeface="Merriweather"/>
            </a:endParaRPr>
          </a:p>
          <a:p>
            <a:pPr indent="0" lvl="0" marL="0" rtl="0" algn="l">
              <a:spcBef>
                <a:spcPts val="0"/>
              </a:spcBef>
              <a:spcAft>
                <a:spcPts val="0"/>
              </a:spcAft>
              <a:buNone/>
            </a:pPr>
            <a:r>
              <a:rPr lang="en-US" sz="1800">
                <a:latin typeface="Merriweather"/>
                <a:ea typeface="Merriweather"/>
                <a:cs typeface="Merriweather"/>
                <a:sym typeface="Merriweather"/>
              </a:rPr>
              <a:t>   macro avg          0.97      0.95      0.96     10000</a:t>
            </a:r>
            <a:endParaRPr sz="1800">
              <a:latin typeface="Merriweather"/>
              <a:ea typeface="Merriweather"/>
              <a:cs typeface="Merriweather"/>
              <a:sym typeface="Merriweather"/>
            </a:endParaRPr>
          </a:p>
          <a:p>
            <a:pPr indent="0" lvl="0" marL="0" rtl="0" algn="l">
              <a:spcBef>
                <a:spcPts val="0"/>
              </a:spcBef>
              <a:spcAft>
                <a:spcPts val="0"/>
              </a:spcAft>
              <a:buNone/>
            </a:pPr>
            <a:r>
              <a:rPr lang="en-US" sz="1800">
                <a:latin typeface="Merriweather"/>
                <a:ea typeface="Merriweather"/>
                <a:cs typeface="Merriweather"/>
                <a:sym typeface="Merriweather"/>
              </a:rPr>
              <a:t>weighted avg       0.97      0.97      0.97     10000</a:t>
            </a:r>
            <a:endParaRPr sz="1800">
              <a:latin typeface="Merriweather"/>
              <a:ea typeface="Merriweather"/>
              <a:cs typeface="Merriweather"/>
              <a:sym typeface="Merriweather"/>
            </a:endParaRPr>
          </a:p>
          <a:p>
            <a:pPr indent="0" lvl="0" marL="0" rtl="0" algn="l">
              <a:lnSpc>
                <a:spcPct val="115000"/>
              </a:lnSpc>
              <a:spcBef>
                <a:spcPts val="0"/>
              </a:spcBef>
              <a:spcAft>
                <a:spcPts val="0"/>
              </a:spcAft>
              <a:buNone/>
            </a:pPr>
            <a:r>
              <a:t/>
            </a:r>
            <a:endParaRPr sz="1200">
              <a:latin typeface="Merriweather"/>
              <a:ea typeface="Merriweather"/>
              <a:cs typeface="Merriweather"/>
              <a:sym typeface="Merriweather"/>
            </a:endParaRPr>
          </a:p>
          <a:p>
            <a:pPr indent="0" lvl="0" marL="0" rtl="0" algn="l">
              <a:lnSpc>
                <a:spcPct val="115000"/>
              </a:lnSpc>
              <a:spcBef>
                <a:spcPts val="0"/>
              </a:spcBef>
              <a:spcAft>
                <a:spcPts val="0"/>
              </a:spcAft>
              <a:buNone/>
            </a:pPr>
            <a:r>
              <a:t/>
            </a:r>
            <a:endParaRPr sz="1200">
              <a:latin typeface="Merriweather"/>
              <a:ea typeface="Merriweather"/>
              <a:cs typeface="Merriweather"/>
              <a:sym typeface="Merriweather"/>
            </a:endParaRPr>
          </a:p>
        </p:txBody>
      </p:sp>
      <p:pic>
        <p:nvPicPr>
          <p:cNvPr id="215" name="Google Shape;215;g6bd4fae931_0_47"/>
          <p:cNvPicPr preferRelativeResize="0"/>
          <p:nvPr/>
        </p:nvPicPr>
        <p:blipFill>
          <a:blip r:embed="rId6">
            <a:alphaModFix/>
          </a:blip>
          <a:stretch>
            <a:fillRect/>
          </a:stretch>
        </p:blipFill>
        <p:spPr>
          <a:xfrm>
            <a:off x="7479750" y="3582850"/>
            <a:ext cx="3250000" cy="3000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g75c6d25c30_1_4"/>
          <p:cNvSpPr txBox="1"/>
          <p:nvPr>
            <p:ph type="title"/>
          </p:nvPr>
        </p:nvSpPr>
        <p:spPr>
          <a:xfrm>
            <a:off x="1142988" y="-170425"/>
            <a:ext cx="9906000" cy="1905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NAIVE BAYES</a:t>
            </a:r>
            <a:endParaRPr/>
          </a:p>
        </p:txBody>
      </p:sp>
      <p:sp>
        <p:nvSpPr>
          <p:cNvPr id="221" name="Google Shape;221;g75c6d25c30_1_4"/>
          <p:cNvSpPr txBox="1"/>
          <p:nvPr>
            <p:ph idx="1" type="body"/>
          </p:nvPr>
        </p:nvSpPr>
        <p:spPr>
          <a:xfrm>
            <a:off x="1142988" y="919574"/>
            <a:ext cx="9906000" cy="3124200"/>
          </a:xfrm>
          <a:prstGeom prst="rect">
            <a:avLst/>
          </a:prstGeom>
        </p:spPr>
        <p:txBody>
          <a:bodyPr anchorCtr="0" anchor="ctr" bIns="45700" lIns="91425" spcFirstLastPara="1" rIns="91425" wrap="square" tIns="45700">
            <a:noAutofit/>
          </a:bodyPr>
          <a:lstStyle/>
          <a:p>
            <a:pPr indent="-368300" lvl="0" marL="457200" rtl="0" algn="l">
              <a:spcBef>
                <a:spcPts val="360"/>
              </a:spcBef>
              <a:spcAft>
                <a:spcPts val="0"/>
              </a:spcAft>
              <a:buClr>
                <a:srgbClr val="000000"/>
              </a:buClr>
              <a:buSzPts val="2200"/>
              <a:buFont typeface="Merriweather"/>
              <a:buChar char="●"/>
            </a:pPr>
            <a:r>
              <a:rPr lang="en-US" sz="2200" cap="none">
                <a:solidFill>
                  <a:srgbClr val="000000"/>
                </a:solidFill>
                <a:latin typeface="Merriweather"/>
                <a:ea typeface="Merriweather"/>
                <a:cs typeface="Merriweather"/>
                <a:sym typeface="Merriweather"/>
              </a:rPr>
              <a:t>Naive Bayes classifiers are a collection of classification algorithms based on Bayes’ Theorem. </a:t>
            </a:r>
            <a:endParaRPr sz="2200" cap="none">
              <a:solidFill>
                <a:srgbClr val="000000"/>
              </a:solidFill>
              <a:latin typeface="Merriweather"/>
              <a:ea typeface="Merriweather"/>
              <a:cs typeface="Merriweather"/>
              <a:sym typeface="Merriweather"/>
            </a:endParaRPr>
          </a:p>
          <a:p>
            <a:pPr indent="-368300" lvl="0" marL="457200" rtl="0" algn="l">
              <a:spcBef>
                <a:spcPts val="0"/>
              </a:spcBef>
              <a:spcAft>
                <a:spcPts val="0"/>
              </a:spcAft>
              <a:buClr>
                <a:srgbClr val="000000"/>
              </a:buClr>
              <a:buSzPts val="2200"/>
              <a:buFont typeface="Merriweather"/>
              <a:buChar char="●"/>
            </a:pPr>
            <a:r>
              <a:rPr lang="en-US" sz="2200" cap="none">
                <a:solidFill>
                  <a:srgbClr val="000000"/>
                </a:solidFill>
                <a:latin typeface="Merriweather"/>
                <a:ea typeface="Merriweather"/>
                <a:cs typeface="Merriweather"/>
                <a:sym typeface="Merriweather"/>
              </a:rPr>
              <a:t>It is not a single algorithm but a family of algorithms where all of them share a common principle, i.e. every pair of features being classified is independent of each other</a:t>
            </a:r>
            <a:r>
              <a:rPr lang="en-US" sz="2200">
                <a:solidFill>
                  <a:srgbClr val="000000"/>
                </a:solidFill>
                <a:latin typeface="Merriweather"/>
                <a:ea typeface="Merriweather"/>
                <a:cs typeface="Merriweather"/>
                <a:sym typeface="Merriweather"/>
              </a:rPr>
              <a:t> and makes an equal impact on outcome.</a:t>
            </a:r>
            <a:endParaRPr sz="2200">
              <a:solidFill>
                <a:srgbClr val="000000"/>
              </a:solidFill>
              <a:latin typeface="Merriweather"/>
              <a:ea typeface="Merriweather"/>
              <a:cs typeface="Merriweather"/>
              <a:sym typeface="Merriweather"/>
            </a:endParaRPr>
          </a:p>
        </p:txBody>
      </p:sp>
      <p:sp>
        <p:nvSpPr>
          <p:cNvPr id="222" name="Google Shape;222;g75c6d25c30_1_4"/>
          <p:cNvSpPr txBox="1"/>
          <p:nvPr/>
        </p:nvSpPr>
        <p:spPr>
          <a:xfrm>
            <a:off x="1765700" y="3645150"/>
            <a:ext cx="53331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highlight>
                  <a:srgbClr val="FFFFFF"/>
                </a:highlight>
                <a:latin typeface="Merriweather"/>
                <a:ea typeface="Merriweather"/>
                <a:cs typeface="Merriweather"/>
                <a:sym typeface="Merriweather"/>
              </a:rPr>
              <a:t>Accuracy :  0.832</a:t>
            </a:r>
            <a:endParaRPr sz="1800">
              <a:highlight>
                <a:srgbClr val="FFFFFF"/>
              </a:highlight>
              <a:latin typeface="Merriweather"/>
              <a:ea typeface="Merriweather"/>
              <a:cs typeface="Merriweather"/>
              <a:sym typeface="Merriweather"/>
            </a:endParaRPr>
          </a:p>
          <a:p>
            <a:pPr indent="0" lvl="0" marL="0" rtl="0" algn="l">
              <a:lnSpc>
                <a:spcPct val="115000"/>
              </a:lnSpc>
              <a:spcBef>
                <a:spcPts val="0"/>
              </a:spcBef>
              <a:spcAft>
                <a:spcPts val="0"/>
              </a:spcAft>
              <a:buNone/>
            </a:pPr>
            <a:r>
              <a:rPr lang="en-US" sz="1800">
                <a:highlight>
                  <a:srgbClr val="FFFFFF"/>
                </a:highlight>
                <a:latin typeface="Merriweather"/>
                <a:ea typeface="Merriweather"/>
                <a:cs typeface="Merriweather"/>
                <a:sym typeface="Merriweather"/>
              </a:rPr>
              <a:t>              precision    recall  f1-score   support</a:t>
            </a:r>
            <a:endParaRPr sz="1800">
              <a:highlight>
                <a:srgbClr val="FFFFFF"/>
              </a:highlight>
              <a:latin typeface="Merriweather"/>
              <a:ea typeface="Merriweather"/>
              <a:cs typeface="Merriweather"/>
              <a:sym typeface="Merriweather"/>
            </a:endParaRPr>
          </a:p>
          <a:p>
            <a:pPr indent="0" lvl="0" marL="0" rtl="0" algn="l">
              <a:lnSpc>
                <a:spcPct val="115000"/>
              </a:lnSpc>
              <a:spcBef>
                <a:spcPts val="0"/>
              </a:spcBef>
              <a:spcAft>
                <a:spcPts val="0"/>
              </a:spcAft>
              <a:buNone/>
            </a:pPr>
            <a:r>
              <a:t/>
            </a:r>
            <a:endParaRPr sz="1800">
              <a:highlight>
                <a:srgbClr val="FFFFFF"/>
              </a:highlight>
              <a:latin typeface="Merriweather"/>
              <a:ea typeface="Merriweather"/>
              <a:cs typeface="Merriweather"/>
              <a:sym typeface="Merriweather"/>
            </a:endParaRPr>
          </a:p>
          <a:p>
            <a:pPr indent="0" lvl="0" marL="0" rtl="0" algn="l">
              <a:lnSpc>
                <a:spcPct val="115000"/>
              </a:lnSpc>
              <a:spcBef>
                <a:spcPts val="0"/>
              </a:spcBef>
              <a:spcAft>
                <a:spcPts val="0"/>
              </a:spcAft>
              <a:buNone/>
            </a:pPr>
            <a:r>
              <a:rPr lang="en-US" sz="1800">
                <a:highlight>
                  <a:srgbClr val="FFFFFF"/>
                </a:highlight>
                <a:latin typeface="Merriweather"/>
                <a:ea typeface="Merriweather"/>
                <a:cs typeface="Merriweather"/>
                <a:sym typeface="Merriweather"/>
              </a:rPr>
              <a:t>           0       0.84      0.95      0.89      7963</a:t>
            </a:r>
            <a:endParaRPr sz="1800">
              <a:highlight>
                <a:srgbClr val="FFFFFF"/>
              </a:highlight>
              <a:latin typeface="Merriweather"/>
              <a:ea typeface="Merriweather"/>
              <a:cs typeface="Merriweather"/>
              <a:sym typeface="Merriweather"/>
            </a:endParaRPr>
          </a:p>
          <a:p>
            <a:pPr indent="0" lvl="0" marL="0" rtl="0" algn="l">
              <a:lnSpc>
                <a:spcPct val="115000"/>
              </a:lnSpc>
              <a:spcBef>
                <a:spcPts val="0"/>
              </a:spcBef>
              <a:spcAft>
                <a:spcPts val="0"/>
              </a:spcAft>
              <a:buNone/>
            </a:pPr>
            <a:r>
              <a:rPr lang="en-US" sz="1800">
                <a:highlight>
                  <a:srgbClr val="FFFFFF"/>
                </a:highlight>
                <a:latin typeface="Merriweather"/>
                <a:ea typeface="Merriweather"/>
                <a:cs typeface="Merriweather"/>
                <a:sym typeface="Merriweather"/>
              </a:rPr>
              <a:t>           1       0.62      0.31      0.41      2037</a:t>
            </a:r>
            <a:endParaRPr sz="1800">
              <a:highlight>
                <a:srgbClr val="FFFFFF"/>
              </a:highlight>
              <a:latin typeface="Merriweather"/>
              <a:ea typeface="Merriweather"/>
              <a:cs typeface="Merriweather"/>
              <a:sym typeface="Merriweather"/>
            </a:endParaRPr>
          </a:p>
          <a:p>
            <a:pPr indent="0" lvl="0" marL="0" rtl="0" algn="l">
              <a:lnSpc>
                <a:spcPct val="115000"/>
              </a:lnSpc>
              <a:spcBef>
                <a:spcPts val="0"/>
              </a:spcBef>
              <a:spcAft>
                <a:spcPts val="0"/>
              </a:spcAft>
              <a:buNone/>
            </a:pPr>
            <a:r>
              <a:t/>
            </a:r>
            <a:endParaRPr sz="1800">
              <a:highlight>
                <a:srgbClr val="FFFFFF"/>
              </a:highlight>
              <a:latin typeface="Merriweather"/>
              <a:ea typeface="Merriweather"/>
              <a:cs typeface="Merriweather"/>
              <a:sym typeface="Merriweather"/>
            </a:endParaRPr>
          </a:p>
          <a:p>
            <a:pPr indent="0" lvl="0" marL="0" rtl="0" algn="l">
              <a:lnSpc>
                <a:spcPct val="115000"/>
              </a:lnSpc>
              <a:spcBef>
                <a:spcPts val="0"/>
              </a:spcBef>
              <a:spcAft>
                <a:spcPts val="0"/>
              </a:spcAft>
              <a:buNone/>
            </a:pPr>
            <a:r>
              <a:rPr lang="en-US" sz="1800">
                <a:highlight>
                  <a:srgbClr val="FFFFFF"/>
                </a:highlight>
                <a:latin typeface="Merriweather"/>
                <a:ea typeface="Merriweather"/>
                <a:cs typeface="Merriweather"/>
                <a:sym typeface="Merriweather"/>
              </a:rPr>
              <a:t>    accuracy                           0.82     10000</a:t>
            </a:r>
            <a:endParaRPr sz="1800">
              <a:highlight>
                <a:srgbClr val="FFFFFF"/>
              </a:highlight>
              <a:latin typeface="Merriweather"/>
              <a:ea typeface="Merriweather"/>
              <a:cs typeface="Merriweather"/>
              <a:sym typeface="Merriweather"/>
            </a:endParaRPr>
          </a:p>
          <a:p>
            <a:pPr indent="0" lvl="0" marL="0" rtl="0" algn="l">
              <a:lnSpc>
                <a:spcPct val="115000"/>
              </a:lnSpc>
              <a:spcBef>
                <a:spcPts val="0"/>
              </a:spcBef>
              <a:spcAft>
                <a:spcPts val="0"/>
              </a:spcAft>
              <a:buNone/>
            </a:pPr>
            <a:r>
              <a:rPr lang="en-US" sz="1800">
                <a:highlight>
                  <a:srgbClr val="FFFFFF"/>
                </a:highlight>
                <a:latin typeface="Merriweather"/>
                <a:ea typeface="Merriweather"/>
                <a:cs typeface="Merriweather"/>
                <a:sym typeface="Merriweather"/>
              </a:rPr>
              <a:t>   macro avg       0.73      0.63      0.65     10000</a:t>
            </a:r>
            <a:endParaRPr sz="1800">
              <a:highlight>
                <a:srgbClr val="FFFFFF"/>
              </a:highlight>
              <a:latin typeface="Merriweather"/>
              <a:ea typeface="Merriweather"/>
              <a:cs typeface="Merriweather"/>
              <a:sym typeface="Merriweather"/>
            </a:endParaRPr>
          </a:p>
          <a:p>
            <a:pPr indent="0" lvl="0" marL="0" rtl="0" algn="l">
              <a:lnSpc>
                <a:spcPct val="115000"/>
              </a:lnSpc>
              <a:spcBef>
                <a:spcPts val="0"/>
              </a:spcBef>
              <a:spcAft>
                <a:spcPts val="0"/>
              </a:spcAft>
              <a:buNone/>
            </a:pPr>
            <a:r>
              <a:rPr lang="en-US" sz="1800">
                <a:highlight>
                  <a:srgbClr val="FFFFFF"/>
                </a:highlight>
                <a:latin typeface="Merriweather"/>
                <a:ea typeface="Merriweather"/>
                <a:cs typeface="Merriweather"/>
                <a:sym typeface="Merriweather"/>
              </a:rPr>
              <a:t>weighted avg       0.80      0.82      0.80     10000</a:t>
            </a:r>
            <a:endParaRPr sz="1800">
              <a:highlight>
                <a:srgbClr val="FFFFFF"/>
              </a:highlight>
              <a:latin typeface="Merriweather"/>
              <a:ea typeface="Merriweather"/>
              <a:cs typeface="Merriweather"/>
              <a:sym typeface="Merriweather"/>
            </a:endParaRPr>
          </a:p>
          <a:p>
            <a:pPr indent="0" lvl="0" marL="0" rtl="0" algn="l">
              <a:lnSpc>
                <a:spcPct val="115000"/>
              </a:lnSpc>
              <a:spcBef>
                <a:spcPts val="0"/>
              </a:spcBef>
              <a:spcAft>
                <a:spcPts val="0"/>
              </a:spcAft>
              <a:buNone/>
            </a:pPr>
            <a:r>
              <a:t/>
            </a:r>
            <a:endParaRPr sz="1200">
              <a:highlight>
                <a:srgbClr val="FFFFFF"/>
              </a:highlight>
              <a:latin typeface="Merriweather"/>
              <a:ea typeface="Merriweather"/>
              <a:cs typeface="Merriweather"/>
              <a:sym typeface="Merriweather"/>
            </a:endParaRPr>
          </a:p>
          <a:p>
            <a:pPr indent="0" lvl="0" marL="0" rtl="0" algn="l">
              <a:lnSpc>
                <a:spcPct val="115000"/>
              </a:lnSpc>
              <a:spcBef>
                <a:spcPts val="0"/>
              </a:spcBef>
              <a:spcAft>
                <a:spcPts val="0"/>
              </a:spcAft>
              <a:buNone/>
            </a:pPr>
            <a:r>
              <a:t/>
            </a:r>
            <a:endParaRPr sz="1200">
              <a:latin typeface="Merriweather"/>
              <a:ea typeface="Merriweather"/>
              <a:cs typeface="Merriweather"/>
              <a:sym typeface="Merriweather"/>
            </a:endParaRPr>
          </a:p>
          <a:p>
            <a:pPr indent="0" lvl="0" marL="0" rtl="0" algn="l">
              <a:lnSpc>
                <a:spcPct val="115000"/>
              </a:lnSpc>
              <a:spcBef>
                <a:spcPts val="0"/>
              </a:spcBef>
              <a:spcAft>
                <a:spcPts val="0"/>
              </a:spcAft>
              <a:buNone/>
            </a:pPr>
            <a:r>
              <a:t/>
            </a:r>
            <a:endParaRPr sz="1200">
              <a:latin typeface="Merriweather"/>
              <a:ea typeface="Merriweather"/>
              <a:cs typeface="Merriweather"/>
              <a:sym typeface="Merriweather"/>
            </a:endParaRPr>
          </a:p>
          <a:p>
            <a:pPr indent="0" lvl="0" marL="0" rtl="0" algn="l">
              <a:lnSpc>
                <a:spcPct val="115000"/>
              </a:lnSpc>
              <a:spcBef>
                <a:spcPts val="0"/>
              </a:spcBef>
              <a:spcAft>
                <a:spcPts val="0"/>
              </a:spcAft>
              <a:buNone/>
            </a:pPr>
            <a:r>
              <a:t/>
            </a:r>
            <a:endParaRPr sz="1200">
              <a:latin typeface="Merriweather"/>
              <a:ea typeface="Merriweather"/>
              <a:cs typeface="Merriweather"/>
              <a:sym typeface="Merriweather"/>
            </a:endParaRPr>
          </a:p>
        </p:txBody>
      </p:sp>
      <p:pic>
        <p:nvPicPr>
          <p:cNvPr id="223" name="Google Shape;223;g75c6d25c30_1_4"/>
          <p:cNvPicPr preferRelativeResize="0"/>
          <p:nvPr/>
        </p:nvPicPr>
        <p:blipFill>
          <a:blip r:embed="rId3">
            <a:alphaModFix/>
          </a:blip>
          <a:stretch>
            <a:fillRect/>
          </a:stretch>
        </p:blipFill>
        <p:spPr>
          <a:xfrm>
            <a:off x="8140300" y="3583050"/>
            <a:ext cx="3384543" cy="3124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g75c6d25c30_1_371"/>
          <p:cNvSpPr txBox="1"/>
          <p:nvPr>
            <p:ph type="title"/>
          </p:nvPr>
        </p:nvSpPr>
        <p:spPr>
          <a:xfrm>
            <a:off x="1142988" y="-360750"/>
            <a:ext cx="9906000" cy="1905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ARTIFICIAL NEURAL NETWORK</a:t>
            </a:r>
            <a:endParaRPr/>
          </a:p>
        </p:txBody>
      </p:sp>
      <p:sp>
        <p:nvSpPr>
          <p:cNvPr id="229" name="Google Shape;229;g75c6d25c30_1_371"/>
          <p:cNvSpPr txBox="1"/>
          <p:nvPr>
            <p:ph idx="1" type="body"/>
          </p:nvPr>
        </p:nvSpPr>
        <p:spPr>
          <a:xfrm>
            <a:off x="1142988" y="605474"/>
            <a:ext cx="9906000" cy="3124200"/>
          </a:xfrm>
          <a:prstGeom prst="rect">
            <a:avLst/>
          </a:prstGeom>
        </p:spPr>
        <p:txBody>
          <a:bodyPr anchorCtr="0" anchor="ctr" bIns="45700" lIns="91425" spcFirstLastPara="1" rIns="91425" wrap="square" tIns="45700">
            <a:noAutofit/>
          </a:bodyPr>
          <a:lstStyle/>
          <a:p>
            <a:pPr indent="-368300" lvl="0" marL="457200" rtl="0" algn="l">
              <a:spcBef>
                <a:spcPts val="360"/>
              </a:spcBef>
              <a:spcAft>
                <a:spcPts val="0"/>
              </a:spcAft>
              <a:buClr>
                <a:srgbClr val="000000"/>
              </a:buClr>
              <a:buSzPts val="2200"/>
              <a:buFont typeface="Merriweather"/>
              <a:buChar char="●"/>
            </a:pPr>
            <a:r>
              <a:rPr lang="en-US" sz="2200">
                <a:solidFill>
                  <a:srgbClr val="000000"/>
                </a:solidFill>
                <a:highlight>
                  <a:srgbClr val="FFFFFF"/>
                </a:highlight>
                <a:latin typeface="Merriweather"/>
                <a:ea typeface="Merriweather"/>
                <a:cs typeface="Merriweather"/>
                <a:sym typeface="Merriweather"/>
              </a:rPr>
              <a:t>An Artificial Neural Network (ANN) is an information processing paradigm that is inspired by the brain </a:t>
            </a:r>
            <a:endParaRPr sz="2200">
              <a:solidFill>
                <a:srgbClr val="000000"/>
              </a:solidFill>
              <a:highlight>
                <a:srgbClr val="FFFFFF"/>
              </a:highlight>
              <a:latin typeface="Merriweather"/>
              <a:ea typeface="Merriweather"/>
              <a:cs typeface="Merriweather"/>
              <a:sym typeface="Merriweather"/>
            </a:endParaRPr>
          </a:p>
          <a:p>
            <a:pPr indent="-368300" lvl="0" marL="457200" rtl="0" algn="l">
              <a:spcBef>
                <a:spcPts val="0"/>
              </a:spcBef>
              <a:spcAft>
                <a:spcPts val="0"/>
              </a:spcAft>
              <a:buClr>
                <a:srgbClr val="000000"/>
              </a:buClr>
              <a:buSzPts val="2200"/>
              <a:buFont typeface="Merriweather"/>
              <a:buChar char="●"/>
            </a:pPr>
            <a:r>
              <a:rPr lang="en-US" sz="2200">
                <a:solidFill>
                  <a:srgbClr val="000000"/>
                </a:solidFill>
                <a:highlight>
                  <a:srgbClr val="FFFFFF"/>
                </a:highlight>
                <a:latin typeface="Merriweather"/>
                <a:ea typeface="Merriweather"/>
                <a:cs typeface="Merriweather"/>
                <a:sym typeface="Merriweather"/>
              </a:rPr>
              <a:t>ANNs, like people, learn by example</a:t>
            </a:r>
            <a:endParaRPr sz="2200">
              <a:solidFill>
                <a:srgbClr val="000000"/>
              </a:solidFill>
              <a:highlight>
                <a:srgbClr val="FFFFFF"/>
              </a:highlight>
              <a:latin typeface="Merriweather"/>
              <a:ea typeface="Merriweather"/>
              <a:cs typeface="Merriweather"/>
              <a:sym typeface="Merriweather"/>
            </a:endParaRPr>
          </a:p>
          <a:p>
            <a:pPr indent="-368300" lvl="0" marL="457200" rtl="0" algn="l">
              <a:spcBef>
                <a:spcPts val="0"/>
              </a:spcBef>
              <a:spcAft>
                <a:spcPts val="0"/>
              </a:spcAft>
              <a:buClr>
                <a:srgbClr val="000000"/>
              </a:buClr>
              <a:buSzPts val="2200"/>
              <a:buFont typeface="Merriweather"/>
              <a:buChar char="●"/>
            </a:pPr>
            <a:r>
              <a:rPr lang="en-US" sz="2200">
                <a:solidFill>
                  <a:srgbClr val="000000"/>
                </a:solidFill>
                <a:highlight>
                  <a:srgbClr val="FFFFFF"/>
                </a:highlight>
                <a:latin typeface="Merriweather"/>
                <a:ea typeface="Merriweather"/>
                <a:cs typeface="Merriweather"/>
                <a:sym typeface="Merriweather"/>
              </a:rPr>
              <a:t>An ANN is configured for a specific application, such as pattern recognition or data classification, through a learning process.</a:t>
            </a:r>
            <a:endParaRPr sz="2200">
              <a:latin typeface="Merriweather"/>
              <a:ea typeface="Merriweather"/>
              <a:cs typeface="Merriweather"/>
              <a:sym typeface="Merriweather"/>
            </a:endParaRPr>
          </a:p>
        </p:txBody>
      </p:sp>
      <p:sp>
        <p:nvSpPr>
          <p:cNvPr id="230" name="Google Shape;230;g75c6d25c30_1_371"/>
          <p:cNvSpPr txBox="1"/>
          <p:nvPr/>
        </p:nvSpPr>
        <p:spPr>
          <a:xfrm>
            <a:off x="1223500" y="3405875"/>
            <a:ext cx="52644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Merriweather"/>
                <a:ea typeface="Merriweather"/>
                <a:cs typeface="Merriweather"/>
                <a:sym typeface="Merriweather"/>
              </a:rPr>
              <a:t>Accuracy :  0.865</a:t>
            </a:r>
            <a:endParaRPr sz="1800">
              <a:latin typeface="Merriweather"/>
              <a:ea typeface="Merriweather"/>
              <a:cs typeface="Merriweather"/>
              <a:sym typeface="Merriweather"/>
            </a:endParaRPr>
          </a:p>
          <a:p>
            <a:pPr indent="0" lvl="0" marL="0" rtl="0" algn="l">
              <a:spcBef>
                <a:spcPts val="0"/>
              </a:spcBef>
              <a:spcAft>
                <a:spcPts val="0"/>
              </a:spcAft>
              <a:buNone/>
            </a:pPr>
            <a:r>
              <a:t/>
            </a:r>
            <a:endParaRPr sz="1800">
              <a:latin typeface="Merriweather"/>
              <a:ea typeface="Merriweather"/>
              <a:cs typeface="Merriweather"/>
              <a:sym typeface="Merriweather"/>
            </a:endParaRPr>
          </a:p>
          <a:p>
            <a:pPr indent="0" lvl="0" marL="0" rtl="0" algn="l">
              <a:spcBef>
                <a:spcPts val="0"/>
              </a:spcBef>
              <a:spcAft>
                <a:spcPts val="0"/>
              </a:spcAft>
              <a:buNone/>
            </a:pPr>
            <a:r>
              <a:rPr lang="en-US" sz="1800">
                <a:latin typeface="Merriweather"/>
                <a:ea typeface="Merriweather"/>
                <a:cs typeface="Merriweather"/>
                <a:sym typeface="Merriweather"/>
              </a:rPr>
              <a:t>              precision    recall  f1-score   support</a:t>
            </a:r>
            <a:endParaRPr sz="1800">
              <a:latin typeface="Merriweather"/>
              <a:ea typeface="Merriweather"/>
              <a:cs typeface="Merriweather"/>
              <a:sym typeface="Merriweather"/>
            </a:endParaRPr>
          </a:p>
          <a:p>
            <a:pPr indent="0" lvl="0" marL="0" rtl="0" algn="l">
              <a:spcBef>
                <a:spcPts val="0"/>
              </a:spcBef>
              <a:spcAft>
                <a:spcPts val="0"/>
              </a:spcAft>
              <a:buNone/>
            </a:pPr>
            <a:r>
              <a:t/>
            </a:r>
            <a:endParaRPr sz="1800">
              <a:latin typeface="Merriweather"/>
              <a:ea typeface="Merriweather"/>
              <a:cs typeface="Merriweather"/>
              <a:sym typeface="Merriweather"/>
            </a:endParaRPr>
          </a:p>
          <a:p>
            <a:pPr indent="0" lvl="0" marL="0" rtl="0" algn="l">
              <a:spcBef>
                <a:spcPts val="0"/>
              </a:spcBef>
              <a:spcAft>
                <a:spcPts val="0"/>
              </a:spcAft>
              <a:buNone/>
            </a:pPr>
            <a:r>
              <a:rPr lang="en-US" sz="1800">
                <a:latin typeface="Merriweather"/>
                <a:ea typeface="Merriweather"/>
                <a:cs typeface="Merriweather"/>
                <a:sym typeface="Merriweather"/>
              </a:rPr>
              <a:t>           0       0.88      0.97      0.92      7963</a:t>
            </a:r>
            <a:endParaRPr sz="1800">
              <a:latin typeface="Merriweather"/>
              <a:ea typeface="Merriweather"/>
              <a:cs typeface="Merriweather"/>
              <a:sym typeface="Merriweather"/>
            </a:endParaRPr>
          </a:p>
          <a:p>
            <a:pPr indent="0" lvl="0" marL="0" rtl="0" algn="l">
              <a:spcBef>
                <a:spcPts val="0"/>
              </a:spcBef>
              <a:spcAft>
                <a:spcPts val="0"/>
              </a:spcAft>
              <a:buNone/>
            </a:pPr>
            <a:r>
              <a:rPr lang="en-US" sz="1800">
                <a:latin typeface="Merriweather"/>
                <a:ea typeface="Merriweather"/>
                <a:cs typeface="Merriweather"/>
                <a:sym typeface="Merriweather"/>
              </a:rPr>
              <a:t>           1       0.79      0.48      0.60      2037</a:t>
            </a:r>
            <a:endParaRPr sz="1800">
              <a:latin typeface="Merriweather"/>
              <a:ea typeface="Merriweather"/>
              <a:cs typeface="Merriweather"/>
              <a:sym typeface="Merriweather"/>
            </a:endParaRPr>
          </a:p>
          <a:p>
            <a:pPr indent="0" lvl="0" marL="0" rtl="0" algn="l">
              <a:spcBef>
                <a:spcPts val="0"/>
              </a:spcBef>
              <a:spcAft>
                <a:spcPts val="0"/>
              </a:spcAft>
              <a:buNone/>
            </a:pPr>
            <a:r>
              <a:t/>
            </a:r>
            <a:endParaRPr sz="1800">
              <a:latin typeface="Merriweather"/>
              <a:ea typeface="Merriweather"/>
              <a:cs typeface="Merriweather"/>
              <a:sym typeface="Merriweather"/>
            </a:endParaRPr>
          </a:p>
          <a:p>
            <a:pPr indent="0" lvl="0" marL="0" rtl="0" algn="l">
              <a:spcBef>
                <a:spcPts val="0"/>
              </a:spcBef>
              <a:spcAft>
                <a:spcPts val="0"/>
              </a:spcAft>
              <a:buNone/>
            </a:pPr>
            <a:r>
              <a:rPr lang="en-US" sz="1800">
                <a:latin typeface="Merriweather"/>
                <a:ea typeface="Merriweather"/>
                <a:cs typeface="Merriweather"/>
                <a:sym typeface="Merriweather"/>
              </a:rPr>
              <a:t>    accuracy                                          0.87     10000</a:t>
            </a:r>
            <a:endParaRPr sz="1800">
              <a:latin typeface="Merriweather"/>
              <a:ea typeface="Merriweather"/>
              <a:cs typeface="Merriweather"/>
              <a:sym typeface="Merriweather"/>
            </a:endParaRPr>
          </a:p>
          <a:p>
            <a:pPr indent="0" lvl="0" marL="0" rtl="0" algn="l">
              <a:spcBef>
                <a:spcPts val="0"/>
              </a:spcBef>
              <a:spcAft>
                <a:spcPts val="0"/>
              </a:spcAft>
              <a:buNone/>
            </a:pPr>
            <a:r>
              <a:rPr lang="en-US" sz="1800">
                <a:latin typeface="Merriweather"/>
                <a:ea typeface="Merriweather"/>
                <a:cs typeface="Merriweather"/>
                <a:sym typeface="Merriweather"/>
              </a:rPr>
              <a:t>   macro avg          0.83      0.72      0.76     10000</a:t>
            </a:r>
            <a:endParaRPr sz="1800">
              <a:latin typeface="Merriweather"/>
              <a:ea typeface="Merriweather"/>
              <a:cs typeface="Merriweather"/>
              <a:sym typeface="Merriweather"/>
            </a:endParaRPr>
          </a:p>
          <a:p>
            <a:pPr indent="0" lvl="0" marL="0" rtl="0" algn="l">
              <a:spcBef>
                <a:spcPts val="0"/>
              </a:spcBef>
              <a:spcAft>
                <a:spcPts val="0"/>
              </a:spcAft>
              <a:buNone/>
            </a:pPr>
            <a:r>
              <a:rPr lang="en-US" sz="1800">
                <a:latin typeface="Merriweather"/>
                <a:ea typeface="Merriweather"/>
                <a:cs typeface="Merriweather"/>
                <a:sym typeface="Merriweather"/>
              </a:rPr>
              <a:t>weighted avg       0.86      0.87      0.85     10000</a:t>
            </a:r>
            <a:endParaRPr sz="1800">
              <a:latin typeface="Merriweather"/>
              <a:ea typeface="Merriweather"/>
              <a:cs typeface="Merriweather"/>
              <a:sym typeface="Merriweather"/>
            </a:endParaRPr>
          </a:p>
          <a:p>
            <a:pPr indent="0" lvl="0" marL="0" rtl="0" algn="l">
              <a:lnSpc>
                <a:spcPct val="115000"/>
              </a:lnSpc>
              <a:spcBef>
                <a:spcPts val="0"/>
              </a:spcBef>
              <a:spcAft>
                <a:spcPts val="0"/>
              </a:spcAft>
              <a:buNone/>
            </a:pPr>
            <a:r>
              <a:t/>
            </a:r>
            <a:endParaRPr sz="1200">
              <a:latin typeface="Merriweather"/>
              <a:ea typeface="Merriweather"/>
              <a:cs typeface="Merriweather"/>
              <a:sym typeface="Merriweather"/>
            </a:endParaRPr>
          </a:p>
          <a:p>
            <a:pPr indent="0" lvl="0" marL="0" rtl="0" algn="l">
              <a:lnSpc>
                <a:spcPct val="115000"/>
              </a:lnSpc>
              <a:spcBef>
                <a:spcPts val="0"/>
              </a:spcBef>
              <a:spcAft>
                <a:spcPts val="0"/>
              </a:spcAft>
              <a:buNone/>
            </a:pPr>
            <a:r>
              <a:t/>
            </a:r>
            <a:endParaRPr sz="1200">
              <a:latin typeface="Merriweather"/>
              <a:ea typeface="Merriweather"/>
              <a:cs typeface="Merriweather"/>
              <a:sym typeface="Merriweather"/>
            </a:endParaRPr>
          </a:p>
        </p:txBody>
      </p:sp>
      <p:pic>
        <p:nvPicPr>
          <p:cNvPr id="231" name="Google Shape;231;g75c6d25c30_1_371"/>
          <p:cNvPicPr preferRelativeResize="0"/>
          <p:nvPr/>
        </p:nvPicPr>
        <p:blipFill>
          <a:blip r:embed="rId3">
            <a:alphaModFix/>
          </a:blip>
          <a:stretch>
            <a:fillRect/>
          </a:stretch>
        </p:blipFill>
        <p:spPr>
          <a:xfrm>
            <a:off x="7300775" y="3284633"/>
            <a:ext cx="3512700" cy="324249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g75c6d25c30_1_14"/>
          <p:cNvSpPr txBox="1"/>
          <p:nvPr>
            <p:ph type="title"/>
          </p:nvPr>
        </p:nvSpPr>
        <p:spPr>
          <a:xfrm>
            <a:off x="1141413" y="-319650"/>
            <a:ext cx="9906000" cy="1905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SUPPORT VECTOR MACHINE</a:t>
            </a:r>
            <a:endParaRPr/>
          </a:p>
        </p:txBody>
      </p:sp>
      <p:sp>
        <p:nvSpPr>
          <p:cNvPr id="237" name="Google Shape;237;g75c6d25c30_1_14"/>
          <p:cNvSpPr txBox="1"/>
          <p:nvPr>
            <p:ph idx="1" type="body"/>
          </p:nvPr>
        </p:nvSpPr>
        <p:spPr>
          <a:xfrm>
            <a:off x="1142988" y="455324"/>
            <a:ext cx="9906000" cy="3124200"/>
          </a:xfrm>
          <a:prstGeom prst="rect">
            <a:avLst/>
          </a:prstGeom>
        </p:spPr>
        <p:txBody>
          <a:bodyPr anchorCtr="0" anchor="ctr" bIns="45700" lIns="91425" spcFirstLastPara="1" rIns="91425" wrap="square" tIns="45700">
            <a:noAutofit/>
          </a:bodyPr>
          <a:lstStyle/>
          <a:p>
            <a:pPr indent="-368300" lvl="0" marL="457200" rtl="0" algn="l">
              <a:spcBef>
                <a:spcPts val="360"/>
              </a:spcBef>
              <a:spcAft>
                <a:spcPts val="0"/>
              </a:spcAft>
              <a:buClr>
                <a:srgbClr val="000000"/>
              </a:buClr>
              <a:buSzPts val="2200"/>
              <a:buFont typeface="Merriweather"/>
              <a:buChar char="●"/>
            </a:pPr>
            <a:r>
              <a:rPr lang="en-US" sz="2200" cap="none">
                <a:solidFill>
                  <a:srgbClr val="000000"/>
                </a:solidFill>
                <a:latin typeface="Merriweather"/>
                <a:ea typeface="Merriweather"/>
                <a:cs typeface="Merriweather"/>
                <a:sym typeface="Merriweather"/>
              </a:rPr>
              <a:t>The objective of the support vector machine algorithm is to find a hyperplane in an N-dimensional space(N — the number of features) that distinctly classifies the data points.</a:t>
            </a:r>
            <a:endParaRPr sz="2200">
              <a:solidFill>
                <a:srgbClr val="000000"/>
              </a:solidFill>
              <a:latin typeface="Merriweather"/>
              <a:ea typeface="Merriweather"/>
              <a:cs typeface="Merriweather"/>
              <a:sym typeface="Merriweather"/>
            </a:endParaRPr>
          </a:p>
        </p:txBody>
      </p:sp>
      <p:sp>
        <p:nvSpPr>
          <p:cNvPr id="238" name="Google Shape;238;g75c6d25c30_1_14"/>
          <p:cNvSpPr txBox="1"/>
          <p:nvPr/>
        </p:nvSpPr>
        <p:spPr>
          <a:xfrm>
            <a:off x="1694700" y="3162600"/>
            <a:ext cx="55326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Merriweather"/>
                <a:ea typeface="Merriweather"/>
                <a:cs typeface="Merriweather"/>
                <a:sym typeface="Merriweather"/>
              </a:rPr>
              <a:t>Accuracy :  0.8085</a:t>
            </a:r>
            <a:endParaRPr sz="1800">
              <a:latin typeface="Merriweather"/>
              <a:ea typeface="Merriweather"/>
              <a:cs typeface="Merriweather"/>
              <a:sym typeface="Merriweather"/>
            </a:endParaRPr>
          </a:p>
          <a:p>
            <a:pPr indent="0" lvl="0" marL="0" rtl="0" algn="l">
              <a:spcBef>
                <a:spcPts val="0"/>
              </a:spcBef>
              <a:spcAft>
                <a:spcPts val="0"/>
              </a:spcAft>
              <a:buNone/>
            </a:pPr>
            <a:r>
              <a:t/>
            </a:r>
            <a:endParaRPr sz="1800">
              <a:latin typeface="Merriweather"/>
              <a:ea typeface="Merriweather"/>
              <a:cs typeface="Merriweather"/>
              <a:sym typeface="Merriweather"/>
            </a:endParaRPr>
          </a:p>
          <a:p>
            <a:pPr indent="0" lvl="0" marL="0" rtl="0" algn="l">
              <a:spcBef>
                <a:spcPts val="0"/>
              </a:spcBef>
              <a:spcAft>
                <a:spcPts val="0"/>
              </a:spcAft>
              <a:buNone/>
            </a:pPr>
            <a:r>
              <a:rPr lang="en-US" sz="1800">
                <a:latin typeface="Merriweather"/>
                <a:ea typeface="Merriweather"/>
                <a:cs typeface="Merriweather"/>
                <a:sym typeface="Merriweather"/>
              </a:rPr>
              <a:t>              precision    recall  f1-score   support</a:t>
            </a:r>
            <a:endParaRPr sz="1800">
              <a:latin typeface="Merriweather"/>
              <a:ea typeface="Merriweather"/>
              <a:cs typeface="Merriweather"/>
              <a:sym typeface="Merriweather"/>
            </a:endParaRPr>
          </a:p>
          <a:p>
            <a:pPr indent="0" lvl="0" marL="0" rtl="0" algn="l">
              <a:spcBef>
                <a:spcPts val="0"/>
              </a:spcBef>
              <a:spcAft>
                <a:spcPts val="0"/>
              </a:spcAft>
              <a:buNone/>
            </a:pPr>
            <a:r>
              <a:t/>
            </a:r>
            <a:endParaRPr sz="1800">
              <a:latin typeface="Merriweather"/>
              <a:ea typeface="Merriweather"/>
              <a:cs typeface="Merriweather"/>
              <a:sym typeface="Merriweather"/>
            </a:endParaRPr>
          </a:p>
          <a:p>
            <a:pPr indent="0" lvl="0" marL="0" rtl="0" algn="l">
              <a:spcBef>
                <a:spcPts val="0"/>
              </a:spcBef>
              <a:spcAft>
                <a:spcPts val="0"/>
              </a:spcAft>
              <a:buNone/>
            </a:pPr>
            <a:r>
              <a:rPr lang="en-US" sz="1800">
                <a:latin typeface="Merriweather"/>
                <a:ea typeface="Merriweather"/>
                <a:cs typeface="Merriweather"/>
                <a:sym typeface="Merriweather"/>
              </a:rPr>
              <a:t>           0       0.80      1.00      0.89      7963</a:t>
            </a:r>
            <a:endParaRPr sz="1800">
              <a:latin typeface="Merriweather"/>
              <a:ea typeface="Merriweather"/>
              <a:cs typeface="Merriweather"/>
              <a:sym typeface="Merriweather"/>
            </a:endParaRPr>
          </a:p>
          <a:p>
            <a:pPr indent="0" lvl="0" marL="0" rtl="0" algn="l">
              <a:spcBef>
                <a:spcPts val="0"/>
              </a:spcBef>
              <a:spcAft>
                <a:spcPts val="0"/>
              </a:spcAft>
              <a:buNone/>
            </a:pPr>
            <a:r>
              <a:rPr lang="en-US" sz="1800">
                <a:latin typeface="Merriweather"/>
                <a:ea typeface="Merriweather"/>
                <a:cs typeface="Merriweather"/>
                <a:sym typeface="Merriweather"/>
              </a:rPr>
              <a:t>           1       0.87      0.03      0.06      2037</a:t>
            </a:r>
            <a:endParaRPr sz="1800">
              <a:latin typeface="Merriweather"/>
              <a:ea typeface="Merriweather"/>
              <a:cs typeface="Merriweather"/>
              <a:sym typeface="Merriweather"/>
            </a:endParaRPr>
          </a:p>
          <a:p>
            <a:pPr indent="0" lvl="0" marL="0" rtl="0" algn="l">
              <a:spcBef>
                <a:spcPts val="0"/>
              </a:spcBef>
              <a:spcAft>
                <a:spcPts val="0"/>
              </a:spcAft>
              <a:buNone/>
            </a:pPr>
            <a:r>
              <a:t/>
            </a:r>
            <a:endParaRPr sz="1800">
              <a:latin typeface="Merriweather"/>
              <a:ea typeface="Merriweather"/>
              <a:cs typeface="Merriweather"/>
              <a:sym typeface="Merriweather"/>
            </a:endParaRPr>
          </a:p>
          <a:p>
            <a:pPr indent="0" lvl="0" marL="0" rtl="0" algn="l">
              <a:spcBef>
                <a:spcPts val="0"/>
              </a:spcBef>
              <a:spcAft>
                <a:spcPts val="0"/>
              </a:spcAft>
              <a:buNone/>
            </a:pPr>
            <a:r>
              <a:rPr lang="en-US" sz="1800">
                <a:latin typeface="Merriweather"/>
                <a:ea typeface="Merriweather"/>
                <a:cs typeface="Merriweather"/>
                <a:sym typeface="Merriweather"/>
              </a:rPr>
              <a:t>    accuracy                                         0.80     10000</a:t>
            </a:r>
            <a:endParaRPr sz="1800">
              <a:latin typeface="Merriweather"/>
              <a:ea typeface="Merriweather"/>
              <a:cs typeface="Merriweather"/>
              <a:sym typeface="Merriweather"/>
            </a:endParaRPr>
          </a:p>
          <a:p>
            <a:pPr indent="0" lvl="0" marL="0" rtl="0" algn="l">
              <a:spcBef>
                <a:spcPts val="0"/>
              </a:spcBef>
              <a:spcAft>
                <a:spcPts val="0"/>
              </a:spcAft>
              <a:buNone/>
            </a:pPr>
            <a:r>
              <a:rPr lang="en-US" sz="1800">
                <a:latin typeface="Merriweather"/>
                <a:ea typeface="Merriweather"/>
                <a:cs typeface="Merriweather"/>
                <a:sym typeface="Merriweather"/>
              </a:rPr>
              <a:t>   macro avg          0.83      0.51      0.47     10000</a:t>
            </a:r>
            <a:endParaRPr sz="1800">
              <a:latin typeface="Merriweather"/>
              <a:ea typeface="Merriweather"/>
              <a:cs typeface="Merriweather"/>
              <a:sym typeface="Merriweather"/>
            </a:endParaRPr>
          </a:p>
          <a:p>
            <a:pPr indent="0" lvl="0" marL="0" rtl="0" algn="l">
              <a:spcBef>
                <a:spcPts val="0"/>
              </a:spcBef>
              <a:spcAft>
                <a:spcPts val="0"/>
              </a:spcAft>
              <a:buNone/>
            </a:pPr>
            <a:r>
              <a:rPr lang="en-US" sz="1800">
                <a:latin typeface="Merriweather"/>
                <a:ea typeface="Merriweather"/>
                <a:cs typeface="Merriweather"/>
                <a:sym typeface="Merriweather"/>
              </a:rPr>
              <a:t>weighted avg       0.81      0.80      0.72     10000</a:t>
            </a:r>
            <a:endParaRPr sz="1800">
              <a:latin typeface="Merriweather"/>
              <a:ea typeface="Merriweather"/>
              <a:cs typeface="Merriweather"/>
              <a:sym typeface="Merriweather"/>
            </a:endParaRPr>
          </a:p>
          <a:p>
            <a:pPr indent="0" lvl="0" marL="0" rtl="0" algn="l">
              <a:lnSpc>
                <a:spcPct val="115000"/>
              </a:lnSpc>
              <a:spcBef>
                <a:spcPts val="0"/>
              </a:spcBef>
              <a:spcAft>
                <a:spcPts val="0"/>
              </a:spcAft>
              <a:buNone/>
            </a:pPr>
            <a:r>
              <a:t/>
            </a:r>
            <a:endParaRPr sz="1800">
              <a:latin typeface="Merriweather"/>
              <a:ea typeface="Merriweather"/>
              <a:cs typeface="Merriweather"/>
              <a:sym typeface="Merriweather"/>
            </a:endParaRPr>
          </a:p>
          <a:p>
            <a:pPr indent="0" lvl="0" marL="0" rtl="0" algn="l">
              <a:lnSpc>
                <a:spcPct val="115000"/>
              </a:lnSpc>
              <a:spcBef>
                <a:spcPts val="0"/>
              </a:spcBef>
              <a:spcAft>
                <a:spcPts val="0"/>
              </a:spcAft>
              <a:buNone/>
            </a:pPr>
            <a:r>
              <a:t/>
            </a:r>
            <a:endParaRPr sz="1800">
              <a:latin typeface="Merriweather"/>
              <a:ea typeface="Merriweather"/>
              <a:cs typeface="Merriweather"/>
              <a:sym typeface="Merriweather"/>
            </a:endParaRPr>
          </a:p>
        </p:txBody>
      </p:sp>
      <p:pic>
        <p:nvPicPr>
          <p:cNvPr id="239" name="Google Shape;239;g75c6d25c30_1_14"/>
          <p:cNvPicPr preferRelativeResize="0"/>
          <p:nvPr/>
        </p:nvPicPr>
        <p:blipFill>
          <a:blip r:embed="rId3">
            <a:alphaModFix/>
          </a:blip>
          <a:stretch>
            <a:fillRect/>
          </a:stretch>
        </p:blipFill>
        <p:spPr>
          <a:xfrm>
            <a:off x="7500325" y="2909775"/>
            <a:ext cx="3384550" cy="3124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g75c6d25c30_1_386"/>
          <p:cNvSpPr txBox="1"/>
          <p:nvPr>
            <p:ph type="title"/>
          </p:nvPr>
        </p:nvSpPr>
        <p:spPr>
          <a:xfrm>
            <a:off x="1141413" y="-278775"/>
            <a:ext cx="9906000" cy="1905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Conclusion</a:t>
            </a:r>
            <a:endParaRPr/>
          </a:p>
        </p:txBody>
      </p:sp>
      <p:sp>
        <p:nvSpPr>
          <p:cNvPr id="245" name="Google Shape;245;g75c6d25c30_1_386"/>
          <p:cNvSpPr txBox="1"/>
          <p:nvPr>
            <p:ph idx="1" type="body"/>
          </p:nvPr>
        </p:nvSpPr>
        <p:spPr>
          <a:xfrm>
            <a:off x="1141425" y="496475"/>
            <a:ext cx="9906000" cy="3922200"/>
          </a:xfrm>
          <a:prstGeom prst="rect">
            <a:avLst/>
          </a:prstGeom>
        </p:spPr>
        <p:txBody>
          <a:bodyPr anchorCtr="0" anchor="ctr" bIns="45700" lIns="91425" spcFirstLastPara="1" rIns="91425" wrap="square" tIns="45700">
            <a:noAutofit/>
          </a:bodyPr>
          <a:lstStyle/>
          <a:p>
            <a:pPr indent="-368300" lvl="0" marL="457200" rtl="0" algn="l">
              <a:spcBef>
                <a:spcPts val="360"/>
              </a:spcBef>
              <a:spcAft>
                <a:spcPts val="0"/>
              </a:spcAft>
              <a:buClr>
                <a:srgbClr val="000000"/>
              </a:buClr>
              <a:buSzPts val="2200"/>
              <a:buFont typeface="Merriweather"/>
              <a:buChar char="●"/>
            </a:pPr>
            <a:r>
              <a:rPr lang="en-US" sz="2200">
                <a:solidFill>
                  <a:srgbClr val="000000"/>
                </a:solidFill>
                <a:latin typeface="Merriweather"/>
                <a:ea typeface="Merriweather"/>
                <a:cs typeface="Merriweather"/>
                <a:sym typeface="Merriweather"/>
              </a:rPr>
              <a:t>As per the classification models used and considering the accuracy of each and every model, the best classification model is Random Forest  with 86% accuracy</a:t>
            </a:r>
            <a:endParaRPr sz="2200">
              <a:solidFill>
                <a:srgbClr val="000000"/>
              </a:solidFill>
              <a:latin typeface="Merriweather"/>
              <a:ea typeface="Merriweather"/>
              <a:cs typeface="Merriweather"/>
              <a:sym typeface="Merriweather"/>
            </a:endParaRPr>
          </a:p>
          <a:p>
            <a:pPr indent="-368300" lvl="0" marL="457200" rtl="0" algn="l">
              <a:spcBef>
                <a:spcPts val="0"/>
              </a:spcBef>
              <a:spcAft>
                <a:spcPts val="0"/>
              </a:spcAft>
              <a:buClr>
                <a:srgbClr val="000000"/>
              </a:buClr>
              <a:buSzPts val="2200"/>
              <a:buFont typeface="Merriweather"/>
              <a:buChar char="●"/>
            </a:pPr>
            <a:r>
              <a:rPr lang="en-US" sz="2200">
                <a:solidFill>
                  <a:srgbClr val="000000"/>
                </a:solidFill>
                <a:latin typeface="Merriweather"/>
                <a:ea typeface="Merriweather"/>
                <a:cs typeface="Merriweather"/>
                <a:sym typeface="Merriweather"/>
              </a:rPr>
              <a:t>The following graph compares the accuracy of the models used</a:t>
            </a:r>
            <a:endParaRPr sz="2200">
              <a:solidFill>
                <a:srgbClr val="000000"/>
              </a:solidFill>
              <a:latin typeface="Merriweather"/>
              <a:ea typeface="Merriweather"/>
              <a:cs typeface="Merriweather"/>
              <a:sym typeface="Merriweather"/>
            </a:endParaRPr>
          </a:p>
          <a:p>
            <a:pPr indent="0" lvl="0" marL="457200" rtl="0" algn="l">
              <a:spcBef>
                <a:spcPts val="600"/>
              </a:spcBef>
              <a:spcAft>
                <a:spcPts val="600"/>
              </a:spcAft>
              <a:buNone/>
            </a:pPr>
            <a:r>
              <a:t/>
            </a:r>
            <a:endParaRPr sz="2200">
              <a:solidFill>
                <a:srgbClr val="000000"/>
              </a:solidFill>
              <a:latin typeface="Merriweather"/>
              <a:ea typeface="Merriweather"/>
              <a:cs typeface="Merriweather"/>
              <a:sym typeface="Merriweather"/>
            </a:endParaRPr>
          </a:p>
        </p:txBody>
      </p:sp>
      <p:pic>
        <p:nvPicPr>
          <p:cNvPr id="246" name="Google Shape;246;g75c6d25c30_1_386"/>
          <p:cNvPicPr preferRelativeResize="0"/>
          <p:nvPr/>
        </p:nvPicPr>
        <p:blipFill>
          <a:blip r:embed="rId3">
            <a:alphaModFix/>
          </a:blip>
          <a:stretch>
            <a:fillRect/>
          </a:stretch>
        </p:blipFill>
        <p:spPr>
          <a:xfrm>
            <a:off x="3212175" y="3067625"/>
            <a:ext cx="6295875" cy="3694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3"/>
          <p:cNvSpPr txBox="1"/>
          <p:nvPr>
            <p:ph type="title"/>
          </p:nvPr>
        </p:nvSpPr>
        <p:spPr>
          <a:xfrm>
            <a:off x="1143000" y="754150"/>
            <a:ext cx="9906000" cy="7299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200"/>
              <a:buFont typeface="Century Gothic"/>
              <a:buNone/>
            </a:pPr>
            <a:r>
              <a:rPr lang="en-US"/>
              <a:t>AGENDA</a:t>
            </a:r>
            <a:endParaRPr/>
          </a:p>
        </p:txBody>
      </p:sp>
      <p:sp>
        <p:nvSpPr>
          <p:cNvPr id="92" name="Google Shape;92;p3"/>
          <p:cNvSpPr txBox="1"/>
          <p:nvPr>
            <p:ph idx="1" type="body"/>
          </p:nvPr>
        </p:nvSpPr>
        <p:spPr>
          <a:xfrm>
            <a:off x="1143000" y="2105700"/>
            <a:ext cx="10326000" cy="4752300"/>
          </a:xfrm>
          <a:prstGeom prst="rect">
            <a:avLst/>
          </a:prstGeom>
          <a:noFill/>
          <a:ln>
            <a:noFill/>
          </a:ln>
        </p:spPr>
        <p:txBody>
          <a:bodyPr anchorCtr="0" anchor="ctr" bIns="45700" lIns="91425" spcFirstLastPara="1" rIns="91425" wrap="square" tIns="45700">
            <a:normAutofit/>
          </a:bodyPr>
          <a:lstStyle/>
          <a:p>
            <a:pPr indent="-311150" lvl="0" marL="285750" rtl="0" algn="l">
              <a:lnSpc>
                <a:spcPct val="130000"/>
              </a:lnSpc>
              <a:spcBef>
                <a:spcPts val="0"/>
              </a:spcBef>
              <a:spcAft>
                <a:spcPts val="0"/>
              </a:spcAft>
              <a:buClr>
                <a:srgbClr val="000000"/>
              </a:buClr>
              <a:buSzPts val="2200"/>
              <a:buFont typeface="Merriweather"/>
              <a:buChar char="●"/>
            </a:pPr>
            <a:r>
              <a:rPr lang="en-US" sz="2200">
                <a:solidFill>
                  <a:srgbClr val="000000"/>
                </a:solidFill>
                <a:latin typeface="Merriweather"/>
                <a:ea typeface="Merriweather"/>
                <a:cs typeface="Merriweather"/>
                <a:sym typeface="Merriweather"/>
              </a:rPr>
              <a:t>Problem Statement </a:t>
            </a:r>
            <a:endParaRPr sz="2200">
              <a:solidFill>
                <a:srgbClr val="000000"/>
              </a:solidFill>
              <a:latin typeface="Merriweather"/>
              <a:ea typeface="Merriweather"/>
              <a:cs typeface="Merriweather"/>
              <a:sym typeface="Merriweather"/>
            </a:endParaRPr>
          </a:p>
          <a:p>
            <a:pPr indent="-311150" lvl="0" marL="285750" rtl="0" algn="l">
              <a:lnSpc>
                <a:spcPct val="130000"/>
              </a:lnSpc>
              <a:spcBef>
                <a:spcPts val="960"/>
              </a:spcBef>
              <a:spcAft>
                <a:spcPts val="0"/>
              </a:spcAft>
              <a:buClr>
                <a:srgbClr val="000000"/>
              </a:buClr>
              <a:buSzPts val="2200"/>
              <a:buFont typeface="Merriweather"/>
              <a:buChar char="●"/>
            </a:pPr>
            <a:r>
              <a:rPr lang="en-US" sz="2200">
                <a:solidFill>
                  <a:srgbClr val="000000"/>
                </a:solidFill>
                <a:latin typeface="Merriweather"/>
                <a:ea typeface="Merriweather"/>
                <a:cs typeface="Merriweather"/>
                <a:sym typeface="Merriweather"/>
              </a:rPr>
              <a:t>About Bank churn classification model</a:t>
            </a:r>
            <a:endParaRPr sz="2200">
              <a:solidFill>
                <a:srgbClr val="000000"/>
              </a:solidFill>
              <a:latin typeface="Merriweather"/>
              <a:ea typeface="Merriweather"/>
              <a:cs typeface="Merriweather"/>
              <a:sym typeface="Merriweather"/>
            </a:endParaRPr>
          </a:p>
          <a:p>
            <a:pPr indent="-311150" lvl="0" marL="285750" rtl="0" algn="l">
              <a:lnSpc>
                <a:spcPct val="130000"/>
              </a:lnSpc>
              <a:spcBef>
                <a:spcPts val="960"/>
              </a:spcBef>
              <a:spcAft>
                <a:spcPts val="0"/>
              </a:spcAft>
              <a:buClr>
                <a:srgbClr val="000000"/>
              </a:buClr>
              <a:buSzPts val="2200"/>
              <a:buFont typeface="Merriweather"/>
              <a:buChar char="●"/>
            </a:pPr>
            <a:r>
              <a:rPr lang="en-US" sz="2200">
                <a:solidFill>
                  <a:srgbClr val="000000"/>
                </a:solidFill>
                <a:latin typeface="Merriweather"/>
                <a:ea typeface="Merriweather"/>
                <a:cs typeface="Merriweather"/>
                <a:sym typeface="Merriweather"/>
              </a:rPr>
              <a:t>About Data</a:t>
            </a:r>
            <a:endParaRPr sz="2200">
              <a:solidFill>
                <a:srgbClr val="000000"/>
              </a:solidFill>
              <a:latin typeface="Merriweather"/>
              <a:ea typeface="Merriweather"/>
              <a:cs typeface="Merriweather"/>
              <a:sym typeface="Merriweather"/>
            </a:endParaRPr>
          </a:p>
          <a:p>
            <a:pPr indent="-311150" lvl="0" marL="285750" rtl="0" algn="l">
              <a:lnSpc>
                <a:spcPct val="130000"/>
              </a:lnSpc>
              <a:spcBef>
                <a:spcPts val="960"/>
              </a:spcBef>
              <a:spcAft>
                <a:spcPts val="0"/>
              </a:spcAft>
              <a:buClr>
                <a:srgbClr val="000000"/>
              </a:buClr>
              <a:buSzPts val="2200"/>
              <a:buFont typeface="Merriweather"/>
              <a:buChar char="●"/>
            </a:pPr>
            <a:r>
              <a:rPr lang="en-US" sz="2200">
                <a:solidFill>
                  <a:srgbClr val="000000"/>
                </a:solidFill>
                <a:latin typeface="Merriweather"/>
                <a:ea typeface="Merriweather"/>
                <a:cs typeface="Merriweather"/>
                <a:sym typeface="Merriweather"/>
              </a:rPr>
              <a:t>Project Flow</a:t>
            </a:r>
            <a:endParaRPr sz="2200">
              <a:solidFill>
                <a:srgbClr val="000000"/>
              </a:solidFill>
              <a:latin typeface="Merriweather"/>
              <a:ea typeface="Merriweather"/>
              <a:cs typeface="Merriweather"/>
              <a:sym typeface="Merriweather"/>
            </a:endParaRPr>
          </a:p>
          <a:p>
            <a:pPr indent="-311150" lvl="0" marL="285750" rtl="0" algn="l">
              <a:lnSpc>
                <a:spcPct val="130000"/>
              </a:lnSpc>
              <a:spcBef>
                <a:spcPts val="960"/>
              </a:spcBef>
              <a:spcAft>
                <a:spcPts val="0"/>
              </a:spcAft>
              <a:buClr>
                <a:srgbClr val="000000"/>
              </a:buClr>
              <a:buSzPts val="2200"/>
              <a:buFont typeface="Merriweather"/>
              <a:buChar char="●"/>
            </a:pPr>
            <a:r>
              <a:rPr lang="en-US" sz="2200">
                <a:solidFill>
                  <a:srgbClr val="000000"/>
                </a:solidFill>
                <a:latin typeface="Merriweather"/>
                <a:ea typeface="Merriweather"/>
                <a:cs typeface="Merriweather"/>
                <a:sym typeface="Merriweather"/>
              </a:rPr>
              <a:t>Data Preprocessing</a:t>
            </a:r>
            <a:endParaRPr sz="2200">
              <a:solidFill>
                <a:srgbClr val="000000"/>
              </a:solidFill>
              <a:latin typeface="Merriweather"/>
              <a:ea typeface="Merriweather"/>
              <a:cs typeface="Merriweather"/>
              <a:sym typeface="Merriweather"/>
            </a:endParaRPr>
          </a:p>
          <a:p>
            <a:pPr indent="-311150" lvl="0" marL="285750" rtl="0" algn="l">
              <a:lnSpc>
                <a:spcPct val="130000"/>
              </a:lnSpc>
              <a:spcBef>
                <a:spcPts val="960"/>
              </a:spcBef>
              <a:spcAft>
                <a:spcPts val="0"/>
              </a:spcAft>
              <a:buClr>
                <a:srgbClr val="000000"/>
              </a:buClr>
              <a:buSzPts val="2200"/>
              <a:buFont typeface="Merriweather"/>
              <a:buChar char="●"/>
            </a:pPr>
            <a:r>
              <a:rPr lang="en-US" sz="2200">
                <a:solidFill>
                  <a:srgbClr val="000000"/>
                </a:solidFill>
                <a:latin typeface="Merriweather"/>
                <a:ea typeface="Merriweather"/>
                <a:cs typeface="Merriweather"/>
                <a:sym typeface="Merriweather"/>
              </a:rPr>
              <a:t>Exploratory Data Analysis</a:t>
            </a:r>
            <a:endParaRPr sz="2200">
              <a:solidFill>
                <a:srgbClr val="000000"/>
              </a:solidFill>
              <a:latin typeface="Merriweather"/>
              <a:ea typeface="Merriweather"/>
              <a:cs typeface="Merriweather"/>
              <a:sym typeface="Merriweather"/>
            </a:endParaRPr>
          </a:p>
          <a:p>
            <a:pPr indent="-311150" lvl="0" marL="285750" rtl="0" algn="l">
              <a:lnSpc>
                <a:spcPct val="130000"/>
              </a:lnSpc>
              <a:spcBef>
                <a:spcPts val="960"/>
              </a:spcBef>
              <a:spcAft>
                <a:spcPts val="0"/>
              </a:spcAft>
              <a:buClr>
                <a:srgbClr val="000000"/>
              </a:buClr>
              <a:buSzPts val="2200"/>
              <a:buFont typeface="Merriweather"/>
              <a:buChar char="●"/>
            </a:pPr>
            <a:r>
              <a:rPr lang="en-US" sz="2200">
                <a:solidFill>
                  <a:srgbClr val="000000"/>
                </a:solidFill>
                <a:latin typeface="Merriweather"/>
                <a:ea typeface="Merriweather"/>
                <a:cs typeface="Merriweather"/>
                <a:sym typeface="Merriweather"/>
              </a:rPr>
              <a:t>Classification Models</a:t>
            </a:r>
            <a:endParaRPr sz="2200">
              <a:solidFill>
                <a:srgbClr val="000000"/>
              </a:solidFill>
              <a:latin typeface="Merriweather"/>
              <a:ea typeface="Merriweather"/>
              <a:cs typeface="Merriweather"/>
              <a:sym typeface="Merriweather"/>
            </a:endParaRPr>
          </a:p>
          <a:p>
            <a:pPr indent="-311150" lvl="0" marL="285750" rtl="0" algn="l">
              <a:lnSpc>
                <a:spcPct val="130000"/>
              </a:lnSpc>
              <a:spcBef>
                <a:spcPts val="960"/>
              </a:spcBef>
              <a:spcAft>
                <a:spcPts val="0"/>
              </a:spcAft>
              <a:buClr>
                <a:srgbClr val="000000"/>
              </a:buClr>
              <a:buSzPts val="2200"/>
              <a:buFont typeface="Merriweather"/>
              <a:buChar char="●"/>
            </a:pPr>
            <a:r>
              <a:rPr lang="en-US" sz="2200">
                <a:solidFill>
                  <a:srgbClr val="000000"/>
                </a:solidFill>
                <a:latin typeface="Merriweather"/>
                <a:ea typeface="Merriweather"/>
                <a:cs typeface="Merriweather"/>
                <a:sym typeface="Merriweather"/>
              </a:rPr>
              <a:t>Conclusion </a:t>
            </a:r>
            <a:endParaRPr sz="2200">
              <a:solidFill>
                <a:srgbClr val="000000"/>
              </a:solidFill>
              <a:latin typeface="Merriweather"/>
              <a:ea typeface="Merriweather"/>
              <a:cs typeface="Merriweather"/>
              <a:sym typeface="Merriweather"/>
            </a:endParaRPr>
          </a:p>
          <a:p>
            <a:pPr indent="0" lvl="0" marL="0" rtl="0" algn="l">
              <a:lnSpc>
                <a:spcPct val="130000"/>
              </a:lnSpc>
              <a:spcBef>
                <a:spcPts val="760"/>
              </a:spcBef>
              <a:spcAft>
                <a:spcPts val="0"/>
              </a:spcAft>
              <a:buSzPts val="800"/>
              <a:buNone/>
            </a:pPr>
            <a:br>
              <a:rPr lang="en-US" sz="2200">
                <a:solidFill>
                  <a:srgbClr val="000000"/>
                </a:solidFill>
                <a:latin typeface="Merriweather"/>
                <a:ea typeface="Merriweather"/>
                <a:cs typeface="Merriweather"/>
                <a:sym typeface="Merriweather"/>
              </a:rPr>
            </a:br>
            <a:br>
              <a:rPr lang="en-US" sz="800">
                <a:solidFill>
                  <a:srgbClr val="000000"/>
                </a:solidFill>
                <a:latin typeface="Merriweather"/>
                <a:ea typeface="Merriweather"/>
                <a:cs typeface="Merriweather"/>
                <a:sym typeface="Merriweather"/>
              </a:rPr>
            </a:br>
            <a:endParaRPr sz="800">
              <a:solidFill>
                <a:srgbClr val="000000"/>
              </a:solidFill>
              <a:latin typeface="Merriweather"/>
              <a:ea typeface="Merriweather"/>
              <a:cs typeface="Merriweather"/>
              <a:sym typeface="Merriweather"/>
            </a:endParaRPr>
          </a:p>
          <a:p>
            <a:pPr indent="-234950" lvl="0" marL="285750" rtl="0" algn="l">
              <a:lnSpc>
                <a:spcPct val="80000"/>
              </a:lnSpc>
              <a:spcBef>
                <a:spcPts val="760"/>
              </a:spcBef>
              <a:spcAft>
                <a:spcPts val="0"/>
              </a:spcAft>
              <a:buSzPts val="800"/>
              <a:buNone/>
            </a:pPr>
            <a:r>
              <a:t/>
            </a:r>
            <a:endParaRPr sz="800">
              <a:solidFill>
                <a:srgbClr val="000000"/>
              </a:solidFill>
              <a:latin typeface="Merriweather"/>
              <a:ea typeface="Merriweather"/>
              <a:cs typeface="Merriweather"/>
              <a:sym typeface="Merriweath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g6bd4fae931_0_0"/>
          <p:cNvSpPr txBox="1"/>
          <p:nvPr>
            <p:ph type="title"/>
          </p:nvPr>
        </p:nvSpPr>
        <p:spPr>
          <a:xfrm>
            <a:off x="1141413" y="151975"/>
            <a:ext cx="9906000" cy="1905000"/>
          </a:xfrm>
          <a:prstGeom prst="rect">
            <a:avLst/>
          </a:prstGeom>
        </p:spPr>
        <p:txBody>
          <a:bodyPr anchorCtr="0" anchor="ctr"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4200"/>
              <a:t>PROBLEM STATEMENT</a:t>
            </a:r>
            <a:endParaRPr sz="4200"/>
          </a:p>
          <a:p>
            <a:pPr indent="0" lvl="0" marL="0" rtl="0" algn="l">
              <a:spcBef>
                <a:spcPts val="1200"/>
              </a:spcBef>
              <a:spcAft>
                <a:spcPts val="0"/>
              </a:spcAft>
              <a:buNone/>
            </a:pPr>
            <a:r>
              <a:t/>
            </a:r>
            <a:endParaRPr>
              <a:solidFill>
                <a:srgbClr val="000000"/>
              </a:solidFill>
            </a:endParaRPr>
          </a:p>
        </p:txBody>
      </p:sp>
      <p:sp>
        <p:nvSpPr>
          <p:cNvPr id="98" name="Google Shape;98;g6bd4fae931_0_0"/>
          <p:cNvSpPr txBox="1"/>
          <p:nvPr>
            <p:ph idx="1" type="body"/>
          </p:nvPr>
        </p:nvSpPr>
        <p:spPr>
          <a:xfrm>
            <a:off x="1141413" y="2056974"/>
            <a:ext cx="9906000" cy="3124200"/>
          </a:xfrm>
          <a:prstGeom prst="rect">
            <a:avLst/>
          </a:prstGeom>
        </p:spPr>
        <p:txBody>
          <a:bodyPr anchorCtr="0" anchor="ctr" bIns="45700" lIns="91425" spcFirstLastPara="1" rIns="91425" wrap="square" tIns="45700">
            <a:noAutofit/>
          </a:bodyPr>
          <a:lstStyle/>
          <a:p>
            <a:pPr indent="-368300" lvl="0" marL="457200" rtl="0" algn="l">
              <a:spcBef>
                <a:spcPts val="360"/>
              </a:spcBef>
              <a:spcAft>
                <a:spcPts val="0"/>
              </a:spcAft>
              <a:buClr>
                <a:srgbClr val="000000"/>
              </a:buClr>
              <a:buSzPts val="2200"/>
              <a:buFont typeface="Merriweather"/>
              <a:buChar char="●"/>
            </a:pPr>
            <a:r>
              <a:rPr lang="en-US" sz="2200">
                <a:solidFill>
                  <a:srgbClr val="000000"/>
                </a:solidFill>
                <a:latin typeface="Merriweather"/>
                <a:ea typeface="Merriweather"/>
                <a:cs typeface="Merriweather"/>
                <a:sym typeface="Merriweather"/>
              </a:rPr>
              <a:t>Bank customer churn is a major problem in most of the large banks</a:t>
            </a:r>
            <a:endParaRPr sz="2200">
              <a:solidFill>
                <a:srgbClr val="000000"/>
              </a:solidFill>
              <a:latin typeface="Merriweather"/>
              <a:ea typeface="Merriweather"/>
              <a:cs typeface="Merriweather"/>
              <a:sym typeface="Merriweather"/>
            </a:endParaRPr>
          </a:p>
          <a:p>
            <a:pPr indent="0" lvl="0" marL="457200" rtl="0" algn="l">
              <a:spcBef>
                <a:spcPts val="600"/>
              </a:spcBef>
              <a:spcAft>
                <a:spcPts val="0"/>
              </a:spcAft>
              <a:buNone/>
            </a:pPr>
            <a:r>
              <a:t/>
            </a:r>
            <a:endParaRPr sz="2200">
              <a:solidFill>
                <a:srgbClr val="000000"/>
              </a:solidFill>
              <a:latin typeface="Merriweather"/>
              <a:ea typeface="Merriweather"/>
              <a:cs typeface="Merriweather"/>
              <a:sym typeface="Merriweather"/>
            </a:endParaRPr>
          </a:p>
          <a:p>
            <a:pPr indent="-368300" lvl="0" marL="457200" rtl="0" algn="l">
              <a:spcBef>
                <a:spcPts val="600"/>
              </a:spcBef>
              <a:spcAft>
                <a:spcPts val="0"/>
              </a:spcAft>
              <a:buClr>
                <a:srgbClr val="000000"/>
              </a:buClr>
              <a:buSzPts val="2200"/>
              <a:buFont typeface="Merriweather"/>
              <a:buChar char="●"/>
            </a:pPr>
            <a:r>
              <a:rPr lang="en-US" sz="2200">
                <a:solidFill>
                  <a:srgbClr val="000000"/>
                </a:solidFill>
                <a:latin typeface="Merriweather"/>
                <a:ea typeface="Merriweather"/>
                <a:cs typeface="Merriweather"/>
                <a:sym typeface="Merriweather"/>
              </a:rPr>
              <a:t>Since they cannot keep a track of the number of customers who exited the bank and the reason for which they left the bank</a:t>
            </a:r>
            <a:endParaRPr sz="2200">
              <a:solidFill>
                <a:srgbClr val="000000"/>
              </a:solidFill>
              <a:latin typeface="Merriweather"/>
              <a:ea typeface="Merriweather"/>
              <a:cs typeface="Merriweather"/>
              <a:sym typeface="Merriweather"/>
            </a:endParaRPr>
          </a:p>
          <a:p>
            <a:pPr indent="0" lvl="0" marL="457200" rtl="0" algn="l">
              <a:spcBef>
                <a:spcPts val="600"/>
              </a:spcBef>
              <a:spcAft>
                <a:spcPts val="0"/>
              </a:spcAft>
              <a:buNone/>
            </a:pPr>
            <a:r>
              <a:t/>
            </a:r>
            <a:endParaRPr sz="2200">
              <a:solidFill>
                <a:srgbClr val="000000"/>
              </a:solidFill>
              <a:latin typeface="Merriweather"/>
              <a:ea typeface="Merriweather"/>
              <a:cs typeface="Merriweather"/>
              <a:sym typeface="Merriweather"/>
            </a:endParaRPr>
          </a:p>
          <a:p>
            <a:pPr indent="-368300" lvl="0" marL="457200" rtl="0" algn="l">
              <a:spcBef>
                <a:spcPts val="600"/>
              </a:spcBef>
              <a:spcAft>
                <a:spcPts val="0"/>
              </a:spcAft>
              <a:buClr>
                <a:srgbClr val="000000"/>
              </a:buClr>
              <a:buSzPts val="2200"/>
              <a:buFont typeface="Merriweather"/>
              <a:buChar char="●"/>
            </a:pPr>
            <a:r>
              <a:rPr lang="en-US" sz="2200">
                <a:solidFill>
                  <a:srgbClr val="000000"/>
                </a:solidFill>
                <a:latin typeface="Merriweather"/>
                <a:ea typeface="Merriweather"/>
                <a:cs typeface="Merriweather"/>
                <a:sym typeface="Merriweather"/>
              </a:rPr>
              <a:t>This would </a:t>
            </a:r>
            <a:r>
              <a:rPr lang="en-US" sz="2200">
                <a:solidFill>
                  <a:srgbClr val="000000"/>
                </a:solidFill>
                <a:latin typeface="Merriweather"/>
                <a:ea typeface="Merriweather"/>
                <a:cs typeface="Merriweather"/>
                <a:sym typeface="Merriweather"/>
              </a:rPr>
              <a:t>definitely</a:t>
            </a:r>
            <a:r>
              <a:rPr lang="en-US" sz="2200">
                <a:solidFill>
                  <a:srgbClr val="000000"/>
                </a:solidFill>
                <a:latin typeface="Merriweather"/>
                <a:ea typeface="Merriweather"/>
                <a:cs typeface="Merriweather"/>
                <a:sym typeface="Merriweather"/>
              </a:rPr>
              <a:t> help the bank in improving the methods and resolve the problems that customers might be facing and hence leaving the bank</a:t>
            </a:r>
            <a:endParaRPr sz="2200">
              <a:solidFill>
                <a:srgbClr val="000000"/>
              </a:solidFill>
              <a:latin typeface="Merriweather"/>
              <a:ea typeface="Merriweather"/>
              <a:cs typeface="Merriweather"/>
              <a:sym typeface="Merriweather"/>
            </a:endParaRPr>
          </a:p>
          <a:p>
            <a:pPr indent="0" lvl="0" marL="0" rtl="0" algn="l">
              <a:spcBef>
                <a:spcPts val="600"/>
              </a:spcBef>
              <a:spcAft>
                <a:spcPts val="600"/>
              </a:spcAft>
              <a:buNone/>
            </a:pPr>
            <a:r>
              <a:rPr lang="en-US">
                <a:solidFill>
                  <a:srgbClr val="000000"/>
                </a:solidFill>
                <a:latin typeface="Merriweather"/>
                <a:ea typeface="Merriweather"/>
                <a:cs typeface="Merriweather"/>
                <a:sym typeface="Merriweather"/>
              </a:rPr>
              <a:t> </a:t>
            </a:r>
            <a:endParaRPr>
              <a:solidFill>
                <a:srgbClr val="000000"/>
              </a:solidFill>
              <a:latin typeface="Merriweather"/>
              <a:ea typeface="Merriweather"/>
              <a:cs typeface="Merriweather"/>
              <a:sym typeface="Merriweath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4"/>
          <p:cNvSpPr txBox="1"/>
          <p:nvPr>
            <p:ph type="title"/>
          </p:nvPr>
        </p:nvSpPr>
        <p:spPr>
          <a:xfrm>
            <a:off x="482700" y="-91525"/>
            <a:ext cx="11226600" cy="13002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200"/>
              <a:buFont typeface="Century Gothic"/>
              <a:buNone/>
            </a:pPr>
            <a:r>
              <a:rPr lang="en-US"/>
              <a:t>ABOUT BANK CHURN CLASSIFICATION MODEL </a:t>
            </a:r>
            <a:endParaRPr/>
          </a:p>
        </p:txBody>
      </p:sp>
      <p:sp>
        <p:nvSpPr>
          <p:cNvPr id="104" name="Google Shape;104;p4"/>
          <p:cNvSpPr txBox="1"/>
          <p:nvPr>
            <p:ph idx="1" type="body"/>
          </p:nvPr>
        </p:nvSpPr>
        <p:spPr>
          <a:xfrm>
            <a:off x="1005300" y="3043800"/>
            <a:ext cx="10181400" cy="3555900"/>
          </a:xfrm>
          <a:prstGeom prst="rect">
            <a:avLst/>
          </a:prstGeom>
          <a:noFill/>
          <a:ln>
            <a:noFill/>
          </a:ln>
        </p:spPr>
        <p:txBody>
          <a:bodyPr anchorCtr="0" anchor="ctr" bIns="45700" lIns="91425" spcFirstLastPara="1" rIns="91425" wrap="square" tIns="45700">
            <a:normAutofit/>
          </a:bodyPr>
          <a:lstStyle/>
          <a:p>
            <a:pPr indent="-368300" lvl="0" marL="457200" rtl="0" algn="l">
              <a:spcBef>
                <a:spcPts val="0"/>
              </a:spcBef>
              <a:spcAft>
                <a:spcPts val="0"/>
              </a:spcAft>
              <a:buClr>
                <a:srgbClr val="000000"/>
              </a:buClr>
              <a:buSzPts val="2200"/>
              <a:buFont typeface="Merriweather"/>
              <a:buChar char="●"/>
            </a:pPr>
            <a:r>
              <a:rPr lang="en-US" sz="2200">
                <a:solidFill>
                  <a:srgbClr val="000000"/>
                </a:solidFill>
                <a:latin typeface="Merriweather"/>
                <a:ea typeface="Merriweather"/>
                <a:cs typeface="Merriweather"/>
                <a:sym typeface="Merriweather"/>
              </a:rPr>
              <a:t>This classification model, uses the various features which helps us to classify whether an existing customer will exit the bank or not</a:t>
            </a:r>
            <a:endParaRPr sz="2200">
              <a:solidFill>
                <a:srgbClr val="000000"/>
              </a:solidFill>
              <a:latin typeface="Merriweather"/>
              <a:ea typeface="Merriweather"/>
              <a:cs typeface="Merriweather"/>
              <a:sym typeface="Merriweather"/>
            </a:endParaRPr>
          </a:p>
          <a:p>
            <a:pPr indent="0" lvl="0" marL="457200" rtl="0" algn="l">
              <a:spcBef>
                <a:spcPts val="0"/>
              </a:spcBef>
              <a:spcAft>
                <a:spcPts val="0"/>
              </a:spcAft>
              <a:buNone/>
            </a:pPr>
            <a:r>
              <a:t/>
            </a:r>
            <a:endParaRPr sz="2200">
              <a:solidFill>
                <a:srgbClr val="000000"/>
              </a:solidFill>
              <a:latin typeface="Merriweather"/>
              <a:ea typeface="Merriweather"/>
              <a:cs typeface="Merriweather"/>
              <a:sym typeface="Merriweather"/>
            </a:endParaRPr>
          </a:p>
          <a:p>
            <a:pPr indent="-368300" lvl="0" marL="457200" rtl="0" algn="l">
              <a:spcBef>
                <a:spcPts val="0"/>
              </a:spcBef>
              <a:spcAft>
                <a:spcPts val="0"/>
              </a:spcAft>
              <a:buClr>
                <a:srgbClr val="000000"/>
              </a:buClr>
              <a:buSzPts val="2200"/>
              <a:buFont typeface="Merriweather"/>
              <a:buChar char="●"/>
            </a:pPr>
            <a:r>
              <a:rPr lang="en-US" sz="2200">
                <a:solidFill>
                  <a:srgbClr val="000000"/>
                </a:solidFill>
                <a:latin typeface="Merriweather"/>
                <a:ea typeface="Merriweather"/>
                <a:cs typeface="Merriweather"/>
                <a:sym typeface="Merriweather"/>
              </a:rPr>
              <a:t>The model can be used in analysis of various business requirements like customer retention campaign,  impact on revenues, customer relationship management</a:t>
            </a:r>
            <a:endParaRPr sz="2200">
              <a:solidFill>
                <a:srgbClr val="000000"/>
              </a:solidFill>
              <a:latin typeface="Merriweather"/>
              <a:ea typeface="Merriweather"/>
              <a:cs typeface="Merriweather"/>
              <a:sym typeface="Merriweather"/>
            </a:endParaRPr>
          </a:p>
          <a:p>
            <a:pPr indent="0" lvl="0" marL="457200" rtl="0" algn="l">
              <a:spcBef>
                <a:spcPts val="0"/>
              </a:spcBef>
              <a:spcAft>
                <a:spcPts val="0"/>
              </a:spcAft>
              <a:buNone/>
            </a:pPr>
            <a:r>
              <a:t/>
            </a:r>
            <a:endParaRPr sz="2200">
              <a:solidFill>
                <a:srgbClr val="000000"/>
              </a:solidFill>
              <a:latin typeface="Merriweather"/>
              <a:ea typeface="Merriweather"/>
              <a:cs typeface="Merriweather"/>
              <a:sym typeface="Merriweather"/>
            </a:endParaRPr>
          </a:p>
          <a:p>
            <a:pPr indent="-368300" lvl="0" marL="457200" rtl="0" algn="l">
              <a:spcBef>
                <a:spcPts val="0"/>
              </a:spcBef>
              <a:spcAft>
                <a:spcPts val="0"/>
              </a:spcAft>
              <a:buClr>
                <a:srgbClr val="000000"/>
              </a:buClr>
              <a:buSzPts val="2200"/>
              <a:buFont typeface="Merriweather"/>
              <a:buChar char="●"/>
            </a:pPr>
            <a:r>
              <a:rPr lang="en-US" sz="2200">
                <a:solidFill>
                  <a:srgbClr val="000000"/>
                </a:solidFill>
                <a:latin typeface="Merriweather"/>
                <a:ea typeface="Merriweather"/>
                <a:cs typeface="Merriweather"/>
                <a:sym typeface="Merriweather"/>
              </a:rPr>
              <a:t>Banking systems can use this classification model to classify their new customers by the existing features or modify the same </a:t>
            </a:r>
            <a:endParaRPr sz="2200">
              <a:solidFill>
                <a:srgbClr val="000000"/>
              </a:solidFill>
              <a:latin typeface="Merriweather"/>
              <a:ea typeface="Merriweather"/>
              <a:cs typeface="Merriweather"/>
              <a:sym typeface="Merriweather"/>
            </a:endParaRPr>
          </a:p>
          <a:p>
            <a:pPr indent="0" lvl="0" marL="457200" rtl="0" algn="l">
              <a:spcBef>
                <a:spcPts val="0"/>
              </a:spcBef>
              <a:spcAft>
                <a:spcPts val="0"/>
              </a:spcAft>
              <a:buNone/>
            </a:pPr>
            <a:r>
              <a:t/>
            </a:r>
            <a:endParaRPr sz="2200">
              <a:solidFill>
                <a:srgbClr val="000000"/>
              </a:solidFill>
              <a:latin typeface="Merriweather"/>
              <a:ea typeface="Merriweather"/>
              <a:cs typeface="Merriweather"/>
              <a:sym typeface="Merriweather"/>
            </a:endParaRPr>
          </a:p>
          <a:p>
            <a:pPr indent="-368300" lvl="0" marL="457200" rtl="0" algn="l">
              <a:spcBef>
                <a:spcPts val="0"/>
              </a:spcBef>
              <a:spcAft>
                <a:spcPts val="0"/>
              </a:spcAft>
              <a:buClr>
                <a:srgbClr val="000000"/>
              </a:buClr>
              <a:buSzPts val="2200"/>
              <a:buFont typeface="Merriweather"/>
              <a:buChar char="●"/>
            </a:pPr>
            <a:r>
              <a:rPr lang="en-US" sz="2200">
                <a:solidFill>
                  <a:srgbClr val="000000"/>
                </a:solidFill>
                <a:latin typeface="Merriweather"/>
                <a:ea typeface="Merriweather"/>
                <a:cs typeface="Merriweather"/>
                <a:sym typeface="Merriweather"/>
              </a:rPr>
              <a:t>This will intend help in Business development and retainment of customer by taking necessary steps for the flagged customers.</a:t>
            </a:r>
            <a:endParaRPr sz="2200">
              <a:solidFill>
                <a:srgbClr val="000000"/>
              </a:solidFill>
              <a:latin typeface="Merriweather"/>
              <a:ea typeface="Merriweather"/>
              <a:cs typeface="Merriweather"/>
              <a:sym typeface="Merriweather"/>
            </a:endParaRPr>
          </a:p>
          <a:p>
            <a:pPr indent="0" lvl="0" marL="457200" rtl="0" algn="l">
              <a:spcBef>
                <a:spcPts val="0"/>
              </a:spcBef>
              <a:spcAft>
                <a:spcPts val="0"/>
              </a:spcAft>
              <a:buNone/>
            </a:pPr>
            <a:r>
              <a:t/>
            </a:r>
            <a:endParaRPr>
              <a:solidFill>
                <a:srgbClr val="000000"/>
              </a:solidFill>
              <a:latin typeface="Merriweather"/>
              <a:ea typeface="Merriweather"/>
              <a:cs typeface="Merriweather"/>
              <a:sym typeface="Merriweather"/>
            </a:endParaRPr>
          </a:p>
          <a:p>
            <a:pPr indent="0" lvl="0" marL="457200" rtl="0" algn="l">
              <a:spcBef>
                <a:spcPts val="0"/>
              </a:spcBef>
              <a:spcAft>
                <a:spcPts val="0"/>
              </a:spcAft>
              <a:buNone/>
            </a:pPr>
            <a:r>
              <a:t/>
            </a:r>
            <a:endParaRPr>
              <a:solidFill>
                <a:srgbClr val="000000"/>
              </a:solidFill>
              <a:latin typeface="Merriweather"/>
              <a:ea typeface="Merriweather"/>
              <a:cs typeface="Merriweather"/>
              <a:sym typeface="Merriweather"/>
            </a:endParaRPr>
          </a:p>
          <a:p>
            <a:pPr indent="0" lvl="0" marL="0" rtl="0" algn="l">
              <a:spcBef>
                <a:spcPts val="0"/>
              </a:spcBef>
              <a:spcAft>
                <a:spcPts val="0"/>
              </a:spcAft>
              <a:buNone/>
            </a:pPr>
            <a:r>
              <a:rPr lang="en-US">
                <a:solidFill>
                  <a:srgbClr val="000000"/>
                </a:solidFill>
                <a:latin typeface="Merriweather"/>
                <a:ea typeface="Merriweather"/>
                <a:cs typeface="Merriweather"/>
                <a:sym typeface="Merriweather"/>
              </a:rPr>
              <a:t>	</a:t>
            </a:r>
            <a:endParaRPr>
              <a:solidFill>
                <a:srgbClr val="000000"/>
              </a:solidFill>
              <a:latin typeface="Merriweather"/>
              <a:ea typeface="Merriweather"/>
              <a:cs typeface="Merriweather"/>
              <a:sym typeface="Merriweather"/>
            </a:endParaRPr>
          </a:p>
          <a:p>
            <a:pPr indent="0" lvl="0" marL="457200" rtl="0" algn="l">
              <a:spcBef>
                <a:spcPts val="0"/>
              </a:spcBef>
              <a:spcAft>
                <a:spcPts val="0"/>
              </a:spcAft>
              <a:buNone/>
            </a:pPr>
            <a:r>
              <a:t/>
            </a:r>
            <a:endParaRPr>
              <a:solidFill>
                <a:srgbClr val="000000"/>
              </a:solidFill>
              <a:latin typeface="Merriweather"/>
              <a:ea typeface="Merriweather"/>
              <a:cs typeface="Merriweather"/>
              <a:sym typeface="Merriweather"/>
            </a:endParaRPr>
          </a:p>
          <a:p>
            <a:pPr indent="-158750" lvl="0" marL="285750" rtl="0" algn="l">
              <a:spcBef>
                <a:spcPts val="0"/>
              </a:spcBef>
              <a:spcAft>
                <a:spcPts val="0"/>
              </a:spcAft>
              <a:buSzPts val="2000"/>
              <a:buNone/>
            </a:pPr>
            <a:r>
              <a:rPr lang="en-US">
                <a:solidFill>
                  <a:srgbClr val="000000"/>
                </a:solidFill>
                <a:latin typeface="Merriweather"/>
                <a:ea typeface="Merriweather"/>
                <a:cs typeface="Merriweather"/>
                <a:sym typeface="Merriweather"/>
              </a:rPr>
              <a:t>  </a:t>
            </a:r>
            <a:endParaRPr>
              <a:solidFill>
                <a:srgbClr val="000000"/>
              </a:solidFill>
              <a:latin typeface="Merriweather"/>
              <a:ea typeface="Merriweather"/>
              <a:cs typeface="Merriweather"/>
              <a:sym typeface="Merriweath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g6c0229f560_0_1"/>
          <p:cNvSpPr txBox="1"/>
          <p:nvPr>
            <p:ph type="title"/>
          </p:nvPr>
        </p:nvSpPr>
        <p:spPr>
          <a:xfrm>
            <a:off x="1143000" y="0"/>
            <a:ext cx="9906000" cy="1092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ABOUT DATA</a:t>
            </a:r>
            <a:endParaRPr/>
          </a:p>
        </p:txBody>
      </p:sp>
      <p:sp>
        <p:nvSpPr>
          <p:cNvPr id="110" name="Google Shape;110;g6c0229f560_0_1"/>
          <p:cNvSpPr txBox="1"/>
          <p:nvPr>
            <p:ph idx="1" type="body"/>
          </p:nvPr>
        </p:nvSpPr>
        <p:spPr>
          <a:xfrm>
            <a:off x="1143000" y="842350"/>
            <a:ext cx="10494900" cy="5770800"/>
          </a:xfrm>
          <a:prstGeom prst="rect">
            <a:avLst/>
          </a:prstGeom>
        </p:spPr>
        <p:txBody>
          <a:bodyPr anchorCtr="0" anchor="ctr" bIns="45700" lIns="91425" spcFirstLastPara="1" rIns="91425" wrap="square" tIns="45700">
            <a:noAutofit/>
          </a:bodyPr>
          <a:lstStyle/>
          <a:p>
            <a:pPr indent="-368300" lvl="0" marL="457200" rtl="0" algn="l">
              <a:spcBef>
                <a:spcPts val="360"/>
              </a:spcBef>
              <a:spcAft>
                <a:spcPts val="0"/>
              </a:spcAft>
              <a:buClr>
                <a:srgbClr val="000000"/>
              </a:buClr>
              <a:buSzPts val="2200"/>
              <a:buFont typeface="Merriweather"/>
              <a:buAutoNum type="arabicPeriod"/>
            </a:pPr>
            <a:r>
              <a:rPr lang="en-US" sz="2200">
                <a:solidFill>
                  <a:srgbClr val="000000"/>
                </a:solidFill>
                <a:latin typeface="Merriweather"/>
                <a:ea typeface="Merriweather"/>
                <a:cs typeface="Merriweather"/>
                <a:sym typeface="Merriweather"/>
              </a:rPr>
              <a:t>Age: between 18-92</a:t>
            </a:r>
            <a:endParaRPr sz="2200">
              <a:solidFill>
                <a:srgbClr val="000000"/>
              </a:solidFill>
              <a:latin typeface="Merriweather"/>
              <a:ea typeface="Merriweather"/>
              <a:cs typeface="Merriweather"/>
              <a:sym typeface="Merriweather"/>
            </a:endParaRPr>
          </a:p>
          <a:p>
            <a:pPr indent="-368300" lvl="0" marL="457200" rtl="0" algn="l">
              <a:spcBef>
                <a:spcPts val="0"/>
              </a:spcBef>
              <a:spcAft>
                <a:spcPts val="0"/>
              </a:spcAft>
              <a:buClr>
                <a:srgbClr val="000000"/>
              </a:buClr>
              <a:buSzPts val="2200"/>
              <a:buFont typeface="Merriweather"/>
              <a:buAutoNum type="arabicPeriod"/>
            </a:pPr>
            <a:r>
              <a:rPr lang="en-US" sz="2200">
                <a:solidFill>
                  <a:srgbClr val="000000"/>
                </a:solidFill>
                <a:latin typeface="Merriweather"/>
                <a:ea typeface="Merriweather"/>
                <a:cs typeface="Merriweather"/>
                <a:sym typeface="Merriweather"/>
              </a:rPr>
              <a:t>Tenure:less than one year to 10 years</a:t>
            </a:r>
            <a:endParaRPr sz="2200">
              <a:solidFill>
                <a:srgbClr val="000000"/>
              </a:solidFill>
              <a:latin typeface="Merriweather"/>
              <a:ea typeface="Merriweather"/>
              <a:cs typeface="Merriweather"/>
              <a:sym typeface="Merriweather"/>
            </a:endParaRPr>
          </a:p>
          <a:p>
            <a:pPr indent="-368300" lvl="0" marL="457200" rtl="0" algn="l">
              <a:spcBef>
                <a:spcPts val="0"/>
              </a:spcBef>
              <a:spcAft>
                <a:spcPts val="0"/>
              </a:spcAft>
              <a:buClr>
                <a:srgbClr val="000000"/>
              </a:buClr>
              <a:buSzPts val="2200"/>
              <a:buFont typeface="Merriweather"/>
              <a:buAutoNum type="arabicPeriod"/>
            </a:pPr>
            <a:r>
              <a:rPr lang="en-US" sz="2200">
                <a:solidFill>
                  <a:srgbClr val="000000"/>
                </a:solidFill>
                <a:latin typeface="Merriweather"/>
                <a:ea typeface="Merriweather"/>
                <a:cs typeface="Merriweather"/>
                <a:sym typeface="Merriweather"/>
              </a:rPr>
              <a:t>CreditScore: This score should should be according to FICO standard, it's between 350-850</a:t>
            </a:r>
            <a:endParaRPr sz="2200">
              <a:solidFill>
                <a:srgbClr val="000000"/>
              </a:solidFill>
              <a:latin typeface="Merriweather"/>
              <a:ea typeface="Merriweather"/>
              <a:cs typeface="Merriweather"/>
              <a:sym typeface="Merriweather"/>
            </a:endParaRPr>
          </a:p>
          <a:p>
            <a:pPr indent="-368300" lvl="0" marL="457200" rtl="0" algn="l">
              <a:spcBef>
                <a:spcPts val="0"/>
              </a:spcBef>
              <a:spcAft>
                <a:spcPts val="0"/>
              </a:spcAft>
              <a:buClr>
                <a:srgbClr val="000000"/>
              </a:buClr>
              <a:buSzPts val="2200"/>
              <a:buFont typeface="Merriweather"/>
              <a:buAutoNum type="arabicPeriod"/>
            </a:pPr>
            <a:r>
              <a:rPr lang="en-US" sz="2200">
                <a:solidFill>
                  <a:srgbClr val="000000"/>
                </a:solidFill>
                <a:latin typeface="Merriweather"/>
                <a:ea typeface="Merriweather"/>
                <a:cs typeface="Merriweather"/>
                <a:sym typeface="Merriweather"/>
              </a:rPr>
              <a:t>Geography: From which country that person is</a:t>
            </a:r>
            <a:endParaRPr sz="2200">
              <a:solidFill>
                <a:srgbClr val="000000"/>
              </a:solidFill>
              <a:latin typeface="Merriweather"/>
              <a:ea typeface="Merriweather"/>
              <a:cs typeface="Merriweather"/>
              <a:sym typeface="Merriweather"/>
            </a:endParaRPr>
          </a:p>
          <a:p>
            <a:pPr indent="-368300" lvl="0" marL="457200" rtl="0" algn="l">
              <a:spcBef>
                <a:spcPts val="0"/>
              </a:spcBef>
              <a:spcAft>
                <a:spcPts val="0"/>
              </a:spcAft>
              <a:buClr>
                <a:srgbClr val="000000"/>
              </a:buClr>
              <a:buSzPts val="2200"/>
              <a:buFont typeface="Merriweather"/>
              <a:buAutoNum type="arabicPeriod"/>
            </a:pPr>
            <a:r>
              <a:rPr lang="en-US" sz="2200">
                <a:solidFill>
                  <a:srgbClr val="000000"/>
                </a:solidFill>
                <a:latin typeface="Merriweather"/>
                <a:ea typeface="Merriweather"/>
                <a:cs typeface="Merriweather"/>
                <a:sym typeface="Merriweather"/>
              </a:rPr>
              <a:t>Balance: 0 - ~250,000</a:t>
            </a:r>
            <a:endParaRPr sz="2200">
              <a:solidFill>
                <a:srgbClr val="000000"/>
              </a:solidFill>
              <a:latin typeface="Merriweather"/>
              <a:ea typeface="Merriweather"/>
              <a:cs typeface="Merriweather"/>
              <a:sym typeface="Merriweather"/>
            </a:endParaRPr>
          </a:p>
          <a:p>
            <a:pPr indent="-368300" lvl="0" marL="457200" rtl="0" algn="l">
              <a:spcBef>
                <a:spcPts val="0"/>
              </a:spcBef>
              <a:spcAft>
                <a:spcPts val="0"/>
              </a:spcAft>
              <a:buClr>
                <a:srgbClr val="000000"/>
              </a:buClr>
              <a:buSzPts val="2200"/>
              <a:buFont typeface="Merriweather"/>
              <a:buAutoNum type="arabicPeriod"/>
            </a:pPr>
            <a:r>
              <a:rPr lang="en-US" sz="2200">
                <a:solidFill>
                  <a:srgbClr val="000000"/>
                </a:solidFill>
                <a:latin typeface="Merriweather"/>
                <a:ea typeface="Merriweather"/>
                <a:cs typeface="Merriweather"/>
                <a:sym typeface="Merriweather"/>
              </a:rPr>
              <a:t>NumOfProduct: Number of product, it's between 1-4</a:t>
            </a:r>
            <a:endParaRPr sz="2200">
              <a:solidFill>
                <a:srgbClr val="000000"/>
              </a:solidFill>
              <a:latin typeface="Merriweather"/>
              <a:ea typeface="Merriweather"/>
              <a:cs typeface="Merriweather"/>
              <a:sym typeface="Merriweather"/>
            </a:endParaRPr>
          </a:p>
          <a:p>
            <a:pPr indent="-368300" lvl="0" marL="457200" rtl="0" algn="l">
              <a:spcBef>
                <a:spcPts val="0"/>
              </a:spcBef>
              <a:spcAft>
                <a:spcPts val="0"/>
              </a:spcAft>
              <a:buClr>
                <a:srgbClr val="000000"/>
              </a:buClr>
              <a:buSzPts val="2200"/>
              <a:buFont typeface="Merriweather"/>
              <a:buAutoNum type="arabicPeriod"/>
            </a:pPr>
            <a:r>
              <a:rPr lang="en-US" sz="2200">
                <a:solidFill>
                  <a:srgbClr val="000000"/>
                </a:solidFill>
                <a:latin typeface="Merriweather"/>
                <a:ea typeface="Merriweather"/>
                <a:cs typeface="Merriweather"/>
                <a:sym typeface="Merriweather"/>
              </a:rPr>
              <a:t>HasCrdCard: Some people have credit card, some don't</a:t>
            </a:r>
            <a:endParaRPr sz="2200">
              <a:solidFill>
                <a:srgbClr val="000000"/>
              </a:solidFill>
              <a:latin typeface="Merriweather"/>
              <a:ea typeface="Merriweather"/>
              <a:cs typeface="Merriweather"/>
              <a:sym typeface="Merriweather"/>
            </a:endParaRPr>
          </a:p>
          <a:p>
            <a:pPr indent="-368300" lvl="0" marL="457200" rtl="0" algn="l">
              <a:spcBef>
                <a:spcPts val="0"/>
              </a:spcBef>
              <a:spcAft>
                <a:spcPts val="0"/>
              </a:spcAft>
              <a:buClr>
                <a:srgbClr val="000000"/>
              </a:buClr>
              <a:buSzPts val="2200"/>
              <a:buFont typeface="Merriweather"/>
              <a:buAutoNum type="arabicPeriod"/>
            </a:pPr>
            <a:r>
              <a:rPr lang="en-US" sz="2200">
                <a:solidFill>
                  <a:srgbClr val="000000"/>
                </a:solidFill>
                <a:latin typeface="Merriweather"/>
                <a:ea typeface="Merriweather"/>
                <a:cs typeface="Merriweather"/>
                <a:sym typeface="Merriweather"/>
              </a:rPr>
              <a:t>IsActiveMember: Whether an user is active or not</a:t>
            </a:r>
            <a:endParaRPr sz="2200">
              <a:solidFill>
                <a:srgbClr val="000000"/>
              </a:solidFill>
              <a:latin typeface="Merriweather"/>
              <a:ea typeface="Merriweather"/>
              <a:cs typeface="Merriweather"/>
              <a:sym typeface="Merriweather"/>
            </a:endParaRPr>
          </a:p>
          <a:p>
            <a:pPr indent="-368300" lvl="0" marL="457200" rtl="0" algn="l">
              <a:spcBef>
                <a:spcPts val="0"/>
              </a:spcBef>
              <a:spcAft>
                <a:spcPts val="0"/>
              </a:spcAft>
              <a:buClr>
                <a:srgbClr val="000000"/>
              </a:buClr>
              <a:buSzPts val="2200"/>
              <a:buFont typeface="Merriweather"/>
              <a:buAutoNum type="arabicPeriod"/>
            </a:pPr>
            <a:r>
              <a:rPr lang="en-US" sz="2200">
                <a:solidFill>
                  <a:srgbClr val="000000"/>
                </a:solidFill>
                <a:latin typeface="Merriweather"/>
                <a:ea typeface="Merriweather"/>
                <a:cs typeface="Merriweather"/>
                <a:sym typeface="Merriweather"/>
              </a:rPr>
              <a:t>EstimatedSalary: it's between 90 ~200000</a:t>
            </a:r>
            <a:endParaRPr sz="2200">
              <a:solidFill>
                <a:srgbClr val="000000"/>
              </a:solidFill>
              <a:latin typeface="Merriweather"/>
              <a:ea typeface="Merriweather"/>
              <a:cs typeface="Merriweather"/>
              <a:sym typeface="Merriweather"/>
            </a:endParaRPr>
          </a:p>
          <a:p>
            <a:pPr indent="-368300" lvl="0" marL="457200" rtl="0" algn="l">
              <a:spcBef>
                <a:spcPts val="0"/>
              </a:spcBef>
              <a:spcAft>
                <a:spcPts val="0"/>
              </a:spcAft>
              <a:buClr>
                <a:srgbClr val="000000"/>
              </a:buClr>
              <a:buSzPts val="2200"/>
              <a:buFont typeface="Merriweather"/>
              <a:buAutoNum type="arabicPeriod"/>
            </a:pPr>
            <a:r>
              <a:rPr lang="en-US" sz="2200">
                <a:solidFill>
                  <a:srgbClr val="000000"/>
                </a:solidFill>
                <a:latin typeface="Merriweather"/>
                <a:ea typeface="Merriweather"/>
                <a:cs typeface="Merriweather"/>
                <a:sym typeface="Merriweather"/>
              </a:rPr>
              <a:t>Exited: 1 - exited, 0 - Not-exited</a:t>
            </a:r>
            <a:endParaRPr sz="2200">
              <a:solidFill>
                <a:srgbClr val="000000"/>
              </a:solidFill>
              <a:latin typeface="Merriweather"/>
              <a:ea typeface="Merriweather"/>
              <a:cs typeface="Merriweather"/>
              <a:sym typeface="Merriweather"/>
            </a:endParaRPr>
          </a:p>
          <a:p>
            <a:pPr indent="0" lvl="0" marL="0" rtl="0" algn="l">
              <a:spcBef>
                <a:spcPts val="600"/>
              </a:spcBef>
              <a:spcAft>
                <a:spcPts val="600"/>
              </a:spcAft>
              <a:buNone/>
            </a:pPr>
            <a:r>
              <a:rPr lang="en-US" sz="2200">
                <a:solidFill>
                  <a:srgbClr val="000000"/>
                </a:solidFill>
                <a:latin typeface="Merriweather"/>
                <a:ea typeface="Merriweather"/>
                <a:cs typeface="Merriweather"/>
                <a:sym typeface="Merriweather"/>
              </a:rPr>
              <a:t>The raw data is taken from: </a:t>
            </a:r>
            <a:r>
              <a:rPr lang="en-US" u="sng">
                <a:solidFill>
                  <a:schemeClr val="hlink"/>
                </a:solidFill>
                <a:latin typeface="Arial"/>
                <a:ea typeface="Arial"/>
                <a:cs typeface="Arial"/>
                <a:sym typeface="Arial"/>
                <a:hlinkClick r:id="rId3"/>
              </a:rPr>
              <a:t>https://www.kaggle.com/barelydedicated/bank-customer-churn-modeling</a:t>
            </a:r>
            <a:endParaRPr>
              <a:solidFill>
                <a:srgbClr val="000000"/>
              </a:solidFill>
              <a:latin typeface="Merriweather"/>
              <a:ea typeface="Merriweather"/>
              <a:cs typeface="Merriweather"/>
              <a:sym typeface="Merriweath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g6c0229f560_0_6"/>
          <p:cNvSpPr txBox="1"/>
          <p:nvPr>
            <p:ph type="title"/>
          </p:nvPr>
        </p:nvSpPr>
        <p:spPr>
          <a:xfrm>
            <a:off x="1141413" y="79600"/>
            <a:ext cx="9906000" cy="1905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DATA SCREENSHOT</a:t>
            </a:r>
            <a:endParaRPr/>
          </a:p>
        </p:txBody>
      </p:sp>
      <p:sp>
        <p:nvSpPr>
          <p:cNvPr id="116" name="Google Shape;116;g6c0229f560_0_6"/>
          <p:cNvSpPr txBox="1"/>
          <p:nvPr>
            <p:ph idx="1" type="body"/>
          </p:nvPr>
        </p:nvSpPr>
        <p:spPr>
          <a:xfrm>
            <a:off x="1141425" y="1830950"/>
            <a:ext cx="9906000" cy="3960300"/>
          </a:xfrm>
          <a:prstGeom prst="rect">
            <a:avLst/>
          </a:prstGeom>
        </p:spPr>
        <p:txBody>
          <a:bodyPr anchorCtr="0" anchor="ctr" bIns="45700" lIns="91425" spcFirstLastPara="1" rIns="91425" wrap="square" tIns="45700">
            <a:noAutofit/>
          </a:bodyPr>
          <a:lstStyle/>
          <a:p>
            <a:pPr indent="0" lvl="0" marL="0" rtl="0" algn="l">
              <a:spcBef>
                <a:spcPts val="360"/>
              </a:spcBef>
              <a:spcAft>
                <a:spcPts val="600"/>
              </a:spcAft>
              <a:buNone/>
            </a:pPr>
            <a:r>
              <a:t/>
            </a:r>
            <a:endParaRPr/>
          </a:p>
        </p:txBody>
      </p:sp>
      <p:pic>
        <p:nvPicPr>
          <p:cNvPr id="117" name="Google Shape;117;g6c0229f560_0_6"/>
          <p:cNvPicPr preferRelativeResize="0"/>
          <p:nvPr/>
        </p:nvPicPr>
        <p:blipFill>
          <a:blip r:embed="rId3">
            <a:alphaModFix/>
          </a:blip>
          <a:stretch>
            <a:fillRect/>
          </a:stretch>
        </p:blipFill>
        <p:spPr>
          <a:xfrm>
            <a:off x="643325" y="1543551"/>
            <a:ext cx="10905348" cy="5040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g6bd4fae931_0_11"/>
          <p:cNvSpPr txBox="1"/>
          <p:nvPr>
            <p:ph type="title"/>
          </p:nvPr>
        </p:nvSpPr>
        <p:spPr>
          <a:xfrm>
            <a:off x="693275" y="0"/>
            <a:ext cx="6332100" cy="1439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PROJECT FLOW</a:t>
            </a:r>
            <a:endParaRPr/>
          </a:p>
        </p:txBody>
      </p:sp>
      <p:sp>
        <p:nvSpPr>
          <p:cNvPr id="123" name="Google Shape;123;g6bd4fae931_0_11"/>
          <p:cNvSpPr txBox="1"/>
          <p:nvPr>
            <p:ph idx="1" type="body"/>
          </p:nvPr>
        </p:nvSpPr>
        <p:spPr>
          <a:xfrm>
            <a:off x="12817664" y="5236724"/>
            <a:ext cx="689400" cy="962700"/>
          </a:xfrm>
          <a:prstGeom prst="rect">
            <a:avLst/>
          </a:prstGeom>
        </p:spPr>
        <p:txBody>
          <a:bodyPr anchorCtr="0" anchor="ctr" bIns="45700" lIns="91425" spcFirstLastPara="1" rIns="91425" wrap="square" tIns="45700">
            <a:noAutofit/>
          </a:bodyPr>
          <a:lstStyle/>
          <a:p>
            <a:pPr indent="0" lvl="0" marL="0" rtl="0" algn="l">
              <a:spcBef>
                <a:spcPts val="360"/>
              </a:spcBef>
              <a:spcAft>
                <a:spcPts val="600"/>
              </a:spcAft>
              <a:buNone/>
            </a:pPr>
            <a:r>
              <a:t/>
            </a:r>
            <a:endParaRPr/>
          </a:p>
        </p:txBody>
      </p:sp>
      <p:pic>
        <p:nvPicPr>
          <p:cNvPr id="124" name="Google Shape;124;g6bd4fae931_0_11"/>
          <p:cNvPicPr preferRelativeResize="0"/>
          <p:nvPr/>
        </p:nvPicPr>
        <p:blipFill>
          <a:blip r:embed="rId3">
            <a:alphaModFix/>
          </a:blip>
          <a:stretch>
            <a:fillRect/>
          </a:stretch>
        </p:blipFill>
        <p:spPr>
          <a:xfrm>
            <a:off x="1923493" y="1439400"/>
            <a:ext cx="8345024" cy="5119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g6bd4fae931_0_16"/>
          <p:cNvSpPr txBox="1"/>
          <p:nvPr>
            <p:ph type="title"/>
          </p:nvPr>
        </p:nvSpPr>
        <p:spPr>
          <a:xfrm>
            <a:off x="1141413" y="-321975"/>
            <a:ext cx="9906000" cy="1905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DATA PREPROCESSING</a:t>
            </a:r>
            <a:endParaRPr/>
          </a:p>
        </p:txBody>
      </p:sp>
      <p:sp>
        <p:nvSpPr>
          <p:cNvPr id="130" name="Google Shape;130;g6bd4fae931_0_16"/>
          <p:cNvSpPr txBox="1"/>
          <p:nvPr>
            <p:ph idx="1" type="body"/>
          </p:nvPr>
        </p:nvSpPr>
        <p:spPr>
          <a:xfrm>
            <a:off x="1141425" y="1681975"/>
            <a:ext cx="9906000" cy="3618000"/>
          </a:xfrm>
          <a:prstGeom prst="rect">
            <a:avLst/>
          </a:prstGeom>
        </p:spPr>
        <p:txBody>
          <a:bodyPr anchorCtr="0" anchor="ctr" bIns="45700" lIns="91425" spcFirstLastPara="1" rIns="91425" wrap="square" tIns="45700">
            <a:noAutofit/>
          </a:bodyPr>
          <a:lstStyle/>
          <a:p>
            <a:pPr indent="-368300" lvl="0" marL="457200" rtl="0" algn="l">
              <a:spcBef>
                <a:spcPts val="360"/>
              </a:spcBef>
              <a:spcAft>
                <a:spcPts val="0"/>
              </a:spcAft>
              <a:buClr>
                <a:srgbClr val="000000"/>
              </a:buClr>
              <a:buSzPts val="2200"/>
              <a:buFont typeface="Merriweather"/>
              <a:buChar char="●"/>
            </a:pPr>
            <a:r>
              <a:rPr lang="en-US" sz="2200">
                <a:solidFill>
                  <a:srgbClr val="000000"/>
                </a:solidFill>
                <a:latin typeface="Merriweather"/>
                <a:ea typeface="Merriweather"/>
                <a:cs typeface="Merriweather"/>
                <a:sym typeface="Merriweather"/>
              </a:rPr>
              <a:t>We changed the categorical values (gender, geographical location) into quantitative variables by using one hot encoding.</a:t>
            </a:r>
            <a:endParaRPr sz="2200">
              <a:solidFill>
                <a:srgbClr val="000000"/>
              </a:solidFill>
              <a:latin typeface="Merriweather"/>
              <a:ea typeface="Merriweather"/>
              <a:cs typeface="Merriweather"/>
              <a:sym typeface="Merriweather"/>
            </a:endParaRPr>
          </a:p>
          <a:p>
            <a:pPr indent="0" lvl="0" marL="457200" rtl="0" algn="l">
              <a:spcBef>
                <a:spcPts val="600"/>
              </a:spcBef>
              <a:spcAft>
                <a:spcPts val="0"/>
              </a:spcAft>
              <a:buNone/>
            </a:pPr>
            <a:r>
              <a:t/>
            </a:r>
            <a:endParaRPr sz="2200">
              <a:solidFill>
                <a:srgbClr val="000000"/>
              </a:solidFill>
              <a:latin typeface="Merriweather"/>
              <a:ea typeface="Merriweather"/>
              <a:cs typeface="Merriweather"/>
              <a:sym typeface="Merriweather"/>
            </a:endParaRPr>
          </a:p>
          <a:p>
            <a:pPr indent="-368300" lvl="0" marL="457200" rtl="0" algn="l">
              <a:spcBef>
                <a:spcPts val="600"/>
              </a:spcBef>
              <a:spcAft>
                <a:spcPts val="0"/>
              </a:spcAft>
              <a:buClr>
                <a:srgbClr val="000000"/>
              </a:buClr>
              <a:buSzPts val="2200"/>
              <a:buFont typeface="Merriweather"/>
              <a:buChar char="●"/>
            </a:pPr>
            <a:r>
              <a:rPr lang="en-US" sz="2200">
                <a:solidFill>
                  <a:srgbClr val="000000"/>
                </a:solidFill>
                <a:latin typeface="Merriweather"/>
                <a:ea typeface="Merriweather"/>
                <a:cs typeface="Merriweather"/>
                <a:sym typeface="Merriweather"/>
              </a:rPr>
              <a:t>The Credit Score feature had a value from 350-850 which we divided into 5 bins 300-579 as 0, 580-669 as 1, 670-739 as 2, 740-799 as 3 and 800-850 as 4 and we got this bin category from FICO.</a:t>
            </a:r>
            <a:endParaRPr sz="2200">
              <a:solidFill>
                <a:srgbClr val="000000"/>
              </a:solidFill>
              <a:latin typeface="Merriweather"/>
              <a:ea typeface="Merriweather"/>
              <a:cs typeface="Merriweather"/>
              <a:sym typeface="Merriweather"/>
            </a:endParaRPr>
          </a:p>
          <a:p>
            <a:pPr indent="0" lvl="0" marL="457200" rtl="0" algn="l">
              <a:spcBef>
                <a:spcPts val="600"/>
              </a:spcBef>
              <a:spcAft>
                <a:spcPts val="0"/>
              </a:spcAft>
              <a:buNone/>
            </a:pPr>
            <a:r>
              <a:t/>
            </a:r>
            <a:endParaRPr sz="2200">
              <a:solidFill>
                <a:srgbClr val="000000"/>
              </a:solidFill>
              <a:latin typeface="Merriweather"/>
              <a:ea typeface="Merriweather"/>
              <a:cs typeface="Merriweather"/>
              <a:sym typeface="Merriweather"/>
            </a:endParaRPr>
          </a:p>
          <a:p>
            <a:pPr indent="-368300" lvl="0" marL="457200" rtl="0" algn="l">
              <a:spcBef>
                <a:spcPts val="600"/>
              </a:spcBef>
              <a:spcAft>
                <a:spcPts val="0"/>
              </a:spcAft>
              <a:buClr>
                <a:srgbClr val="000000"/>
              </a:buClr>
              <a:buSzPts val="2200"/>
              <a:buFont typeface="Merriweather"/>
              <a:buChar char="●"/>
            </a:pPr>
            <a:r>
              <a:rPr lang="en-US" sz="2200">
                <a:solidFill>
                  <a:srgbClr val="000000"/>
                </a:solidFill>
                <a:latin typeface="Merriweather"/>
                <a:ea typeface="Merriweather"/>
                <a:cs typeface="Merriweather"/>
                <a:sym typeface="Merriweather"/>
              </a:rPr>
              <a:t>To not lose the specific data from the Credit Score feature we created another column using initial values of Credit Score and divided those with respect to Age and named the column as Credit Score given Age</a:t>
            </a:r>
            <a:endParaRPr sz="2200">
              <a:solidFill>
                <a:srgbClr val="000000"/>
              </a:solidFill>
              <a:latin typeface="Merriweather"/>
              <a:ea typeface="Merriweather"/>
              <a:cs typeface="Merriweather"/>
              <a:sym typeface="Merriweathe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2019-12-02T01:49:46Z</dcterms:created>
  <dc:creator>Tushar Kamble</dc:creator>
</cp:coreProperties>
</file>